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404" r:id="rId2"/>
    <p:sldId id="405" r:id="rId3"/>
    <p:sldId id="406" r:id="rId4"/>
    <p:sldId id="408" r:id="rId5"/>
    <p:sldId id="26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422" r:id="rId33"/>
    <p:sldId id="423" r:id="rId34"/>
    <p:sldId id="424"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3" r:id="rId49"/>
    <p:sldId id="394" r:id="rId50"/>
    <p:sldId id="395" r:id="rId51"/>
    <p:sldId id="396" r:id="rId52"/>
    <p:sldId id="397" r:id="rId53"/>
    <p:sldId id="398" r:id="rId54"/>
    <p:sldId id="399" r:id="rId55"/>
    <p:sldId id="400" r:id="rId56"/>
    <p:sldId id="401" r:id="rId57"/>
    <p:sldId id="402" r:id="rId58"/>
    <p:sldId id="403" r:id="rId59"/>
    <p:sldId id="426" r:id="rId60"/>
    <p:sldId id="427" r:id="rId61"/>
    <p:sldId id="425" r:id="rId62"/>
    <p:sldId id="428" r:id="rId63"/>
    <p:sldId id="429" r:id="rId64"/>
    <p:sldId id="430" r:id="rId65"/>
    <p:sldId id="431" r:id="rId66"/>
    <p:sldId id="432" r:id="rId67"/>
    <p:sldId id="433" r:id="rId68"/>
    <p:sldId id="43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iral kotangle" initials="ak" lastIdx="2" clrIdx="0">
    <p:extLst>
      <p:ext uri="{19B8F6BF-5375-455C-9EA6-DF929625EA0E}">
        <p15:presenceInfo xmlns:p15="http://schemas.microsoft.com/office/powerpoint/2012/main" userId="fea8c8f92c54ef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0" autoAdjust="0"/>
    <p:restoredTop sz="90844" autoAdjust="0"/>
  </p:normalViewPr>
  <p:slideViewPr>
    <p:cSldViewPr>
      <p:cViewPr varScale="1">
        <p:scale>
          <a:sx n="64" d="100"/>
          <a:sy n="64" d="100"/>
        </p:scale>
        <p:origin x="168" y="6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57008945310407"/>
          <c:y val="1.1825554673262114E-3"/>
          <c:w val="0.92687733759842517"/>
          <c:h val="0.76748654235442038"/>
        </c:manualLayout>
      </c:layout>
      <c:barChart>
        <c:barDir val="col"/>
        <c:grouping val="clustered"/>
        <c:varyColors val="0"/>
        <c:ser>
          <c:idx val="0"/>
          <c:order val="0"/>
          <c:tx>
            <c:strRef>
              <c:f>Sheet1!$B$1</c:f>
              <c:strCache>
                <c:ptCount val="1"/>
                <c:pt idx="0">
                  <c:v>FNPP</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RADIOACTIVITY LEVEL(x10^-1)</c:v>
                </c:pt>
                <c:pt idx="1">
                  <c:v>Area effected</c:v>
                </c:pt>
                <c:pt idx="2">
                  <c:v>Direct Fatalities(x10^1)</c:v>
                </c:pt>
                <c:pt idx="3">
                  <c:v>Population relocated(x10^-3)</c:v>
                </c:pt>
              </c:strCache>
            </c:strRef>
          </c:cat>
          <c:val>
            <c:numRef>
              <c:f>Sheet1!$B$2:$B$5</c:f>
              <c:numCache>
                <c:formatCode>General</c:formatCode>
                <c:ptCount val="4"/>
                <c:pt idx="0">
                  <c:v>50</c:v>
                </c:pt>
                <c:pt idx="1">
                  <c:v>40</c:v>
                </c:pt>
                <c:pt idx="2">
                  <c:v>20</c:v>
                </c:pt>
                <c:pt idx="3">
                  <c:v>300</c:v>
                </c:pt>
              </c:numCache>
            </c:numRef>
          </c:val>
        </c:ser>
        <c:ser>
          <c:idx val="1"/>
          <c:order val="1"/>
          <c:tx>
            <c:strRef>
              <c:f>Sheet1!$C$1</c:f>
              <c:strCache>
                <c:ptCount val="1"/>
                <c:pt idx="0">
                  <c:v>CHERONBYL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RADIOACTIVITY LEVEL(x10^-1)</c:v>
                </c:pt>
                <c:pt idx="1">
                  <c:v>Area effected</c:v>
                </c:pt>
                <c:pt idx="2">
                  <c:v>Direct Fatalities(x10^1)</c:v>
                </c:pt>
                <c:pt idx="3">
                  <c:v>Population relocated(x10^-3)</c:v>
                </c:pt>
              </c:strCache>
            </c:strRef>
          </c:cat>
          <c:val>
            <c:numRef>
              <c:f>Sheet1!$C$2:$C$5</c:f>
              <c:numCache>
                <c:formatCode>General</c:formatCode>
                <c:ptCount val="4"/>
                <c:pt idx="0">
                  <c:v>520</c:v>
                </c:pt>
                <c:pt idx="1">
                  <c:v>500</c:v>
                </c:pt>
                <c:pt idx="2">
                  <c:v>430</c:v>
                </c:pt>
                <c:pt idx="3">
                  <c:v>335</c:v>
                </c:pt>
              </c:numCache>
            </c:numRef>
          </c:val>
        </c:ser>
        <c:dLbls>
          <c:dLblPos val="outEnd"/>
          <c:showLegendKey val="0"/>
          <c:showVal val="1"/>
          <c:showCatName val="0"/>
          <c:showSerName val="0"/>
          <c:showPercent val="0"/>
          <c:showBubbleSize val="0"/>
        </c:dLbls>
        <c:gapWidth val="444"/>
        <c:overlap val="-90"/>
        <c:axId val="755582000"/>
        <c:axId val="755576016"/>
      </c:barChart>
      <c:catAx>
        <c:axId val="7555820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55576016"/>
        <c:crosses val="autoZero"/>
        <c:auto val="1"/>
        <c:lblAlgn val="ctr"/>
        <c:lblOffset val="100"/>
        <c:noMultiLvlLbl val="0"/>
      </c:catAx>
      <c:valAx>
        <c:axId val="755576016"/>
        <c:scaling>
          <c:orientation val="minMax"/>
        </c:scaling>
        <c:delete val="1"/>
        <c:axPos val="l"/>
        <c:numFmt formatCode="General" sourceLinked="1"/>
        <c:majorTickMark val="none"/>
        <c:minorTickMark val="none"/>
        <c:tickLblPos val="nextTo"/>
        <c:crossAx val="755582000"/>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35372">
          <a:srgbClr val="D5E1E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2D901-B74F-49BD-AAFD-D0ADF8E9660E}" type="datetimeFigureOut">
              <a:rPr lang="en-IN" smtClean="0"/>
              <a:t>31-03-2016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8455-825A-419D-9344-0CD568F44F74}" type="slidenum">
              <a:rPr lang="en-IN" smtClean="0"/>
              <a:t>‹#›</a:t>
            </a:fld>
            <a:endParaRPr lang="en-IN" dirty="0"/>
          </a:p>
        </p:txBody>
      </p:sp>
    </p:spTree>
    <p:extLst>
      <p:ext uri="{BB962C8B-B14F-4D97-AF65-F5344CB8AC3E}">
        <p14:creationId xmlns:p14="http://schemas.microsoft.com/office/powerpoint/2010/main" val="2928133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3271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17F9B-B6DE-4DF1-8982-6196C1D67FFA}" type="datetimeFigureOut">
              <a:rPr lang="en-US" smtClean="0"/>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2F4D70-CE6C-4C94-9777-6FB3344CE3A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17F9B-B6DE-4DF1-8982-6196C1D67FFA}" type="datetimeFigureOut">
              <a:rPr lang="en-US" smtClean="0"/>
              <a:t>3/31/2016</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F4D70-CE6C-4C94-9777-6FB3344CE3A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Microsoft_Word_97_-_2003_Document1.doc"/><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Microsoft_Word_97_-_2003_Document2.doc"/><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7.bin"/><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4.bin"/><Relationship Id="rId18" Type="http://schemas.openxmlformats.org/officeDocument/2006/relationships/image" Target="../media/image24.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1.wmf"/><Relationship Id="rId17"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23.wmf"/><Relationship Id="rId1" Type="http://schemas.openxmlformats.org/officeDocument/2006/relationships/vmlDrawing" Target="../drawings/vmlDrawing5.vml"/><Relationship Id="rId6" Type="http://schemas.openxmlformats.org/officeDocument/2006/relationships/image" Target="../media/image18.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2.bin"/><Relationship Id="rId14" Type="http://schemas.openxmlformats.org/officeDocument/2006/relationships/image" Target="../media/image22.wmf"/></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www.google.co.in/imgres?imgurl=http://construction.indianetzone.com/images/43.jpg&amp;imgrefurl=http://construction.indianetzone.com/1/national_building_code.htm&amp;usg=__0VGnwfHoshFlQJQ4kuvhpj5NDf4=&amp;h=140&amp;w=105&amp;sz=4&amp;hl=en&amp;start=1&amp;zoom=1&amp;tbnid=nXGXEWMdCEhgNM:&amp;tbnh=93&amp;tbnw=70&amp;ei=WYEdTvHoAYLJrQepmbidDA&amp;prev=/search?q%3Dnational%2Bbuilding%2Bcode%26um%3D1%26hl%3Den%26sa%3DN%26tbm%3Disch&amp;um=1&amp;itbs=1" TargetMode="External"/><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hyperlink" Target="http://www.google.co.in/imgres?imgurl=http://www.treehugger.com/exxon-gas-flaring-photo01.jpg&amp;imgrefurl=http://www.treehugger.com/files/2010/03/stop-natural-gas-flaring-gas-to-liquid-reactors-petrobras.php&amp;usg=__hoDC65p_0psAALwtrmg18tRubkU=&amp;h=350&amp;w=468&amp;sz=23&amp;hl=en&amp;start=20&amp;zoom=1&amp;tbnid=G4vQXjjryv04wM:&amp;tbnh=96&amp;tbnw=128&amp;ei=koAdTsTQL4aJrAeLkfmoDA&amp;prev=/search?q%3Dflares%26um%3D1%26hl%3Den%26sa%3DN%26tbm%3Disch&amp;um=1&amp;itbs=1" TargetMode="External"/><Relationship Id="rId1" Type="http://schemas.openxmlformats.org/officeDocument/2006/relationships/slideLayout" Target="../slideLayouts/slideLayout7.xml"/><Relationship Id="rId6" Type="http://schemas.openxmlformats.org/officeDocument/2006/relationships/hyperlink" Target="http://www.google.co.in/imgres?imgurl=http://jewargiagrofoodpark.in/images/warehouse.gif&amp;imgrefurl=http://jewargiagrofoodpark.in/Links%20NAIP.html&amp;usg=__CmM80FiI63fm-1uZg2pic_2m-38=&amp;h=413&amp;w=550&amp;sz=175&amp;hl=en&amp;start=3&amp;zoom=1&amp;tbnid=0M3xNxxmlVSpyM:&amp;tbnh=100&amp;tbnw=133&amp;ei=E4EdTtaFHoysrAfIkfzGDA&amp;prev=/search?q%3Dwarehouse%26um%3D1%26hl%3Den%26sa%3DN%26tbm%3Disch&amp;um=1&amp;itbs=1" TargetMode="External"/><Relationship Id="rId11" Type="http://schemas.openxmlformats.org/officeDocument/2006/relationships/image" Target="../media/image56.jpeg"/><Relationship Id="rId5" Type="http://schemas.openxmlformats.org/officeDocument/2006/relationships/image" Target="../media/image53.jpeg"/><Relationship Id="rId10" Type="http://schemas.openxmlformats.org/officeDocument/2006/relationships/hyperlink" Target="http://www.google.co.in/imgres?imgurl=http://img.directindustry.com/images_di/photo-p/semiconductor-protection-cylindrical-fuses-469979.jpg&amp;imgrefurl=http://www.directindustry.com/prod/siemens-low-voltage-power-distribution/low-voltage-distribution-switchgear-25580-469898.html&amp;usg=__DkSWW7pX8Agvcv-bvUI2wnUflYQ=&amp;h=91&amp;w=150&amp;sz=4&amp;hl=en&amp;start=1&amp;zoom=1&amp;tbnid=6e2AxlbTsImOcM:&amp;tbnh=58&amp;tbnw=96&amp;ei=rIIdTrfTCYrzrQe1i-WjDA&amp;prev=/search?q%3Dswitchgear%2Bprotection%2Bby%2Bfuse%26um%3D1%26hl%3Den%26sa%3DN%26tbm%3Disch&amp;um=1&amp;itbs=1" TargetMode="External"/><Relationship Id="rId4" Type="http://schemas.openxmlformats.org/officeDocument/2006/relationships/hyperlink" Target="http://www.google.co.in/imgres?imgurl=http://www.cascadia-instrumentation.com/53b2c3f0.jpg&amp;imgrefurl=http://www.cascadia-instrumentation.com/cascadia_s_gas_detectors.htm&amp;usg=__CY-HYYTDZeev_Dgt4ClTqvXerRE=&amp;h=319&amp;w=300&amp;sz=32&amp;hl=en&amp;start=1&amp;zoom=1&amp;tbnid=gMa8fvJYbCejxM:&amp;tbnh=118&amp;tbnw=111&amp;ei=_4AdTs7DEoLZrQfR-ai7DA&amp;prev=/search?q%3Dgas%2Bmonitors%26um%3D1%26hl%3Den%26sa%3DN%26tbm%3Disch&amp;um=1&amp;itbs=1" TargetMode="External"/><Relationship Id="rId9"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SURVEY OF INDUSTRIAL ACCIDENTS THEIR CAUSES AND PREVENTIVE MEASURE.</a:t>
            </a:r>
            <a:endParaRPr lang="en-IN" b="1" dirty="0"/>
          </a:p>
        </p:txBody>
      </p:sp>
      <p:sp>
        <p:nvSpPr>
          <p:cNvPr id="3" name="TextBox 2"/>
          <p:cNvSpPr txBox="1"/>
          <p:nvPr/>
        </p:nvSpPr>
        <p:spPr>
          <a:xfrm>
            <a:off x="838200" y="2895600"/>
            <a:ext cx="7315200" cy="2954655"/>
          </a:xfrm>
          <a:prstGeom prst="rect">
            <a:avLst/>
          </a:prstGeom>
          <a:noFill/>
        </p:spPr>
        <p:txBody>
          <a:bodyPr wrap="square" rtlCol="0">
            <a:spAutoFit/>
          </a:bodyPr>
          <a:lstStyle/>
          <a:p>
            <a:r>
              <a:rPr lang="en-US" sz="2800" dirty="0" smtClean="0"/>
              <a:t>GROUP 17</a:t>
            </a:r>
          </a:p>
          <a:p>
            <a:r>
              <a:rPr lang="en-US" sz="2800" dirty="0" smtClean="0"/>
              <a:t>SHARVARI DABHADE- 13CHE1068</a:t>
            </a:r>
          </a:p>
          <a:p>
            <a:r>
              <a:rPr lang="en-US" sz="2800" dirty="0" smtClean="0"/>
              <a:t>VISHAL JADHAV -13CHE1069</a:t>
            </a:r>
          </a:p>
          <a:p>
            <a:r>
              <a:rPr lang="en-US" sz="2800" dirty="0" smtClean="0"/>
              <a:t>TANMAY GAIKWAD -13CHE1070</a:t>
            </a:r>
          </a:p>
          <a:p>
            <a:r>
              <a:rPr lang="en-US" sz="2800" dirty="0" smtClean="0"/>
              <a:t>AKSHAY JADHAV- 13CHE1071</a:t>
            </a:r>
          </a:p>
          <a:p>
            <a:r>
              <a:rPr lang="en-US" sz="2800" dirty="0" smtClean="0"/>
              <a:t>AVIRAL KOTANGLE- 13CHE1073</a:t>
            </a:r>
          </a:p>
          <a:p>
            <a:endParaRPr lang="en-IN" dirty="0"/>
          </a:p>
        </p:txBody>
      </p:sp>
      <p:pic>
        <p:nvPicPr>
          <p:cNvPr id="4" name="Picture 3"/>
          <p:cNvPicPr>
            <a:picLocks noChangeAspect="1"/>
          </p:cNvPicPr>
          <p:nvPr/>
        </p:nvPicPr>
        <p:blipFill>
          <a:blip r:embed="rId2"/>
          <a:stretch>
            <a:fillRect/>
          </a:stretch>
        </p:blipFill>
        <p:spPr>
          <a:xfrm>
            <a:off x="7010400" y="1981200"/>
            <a:ext cx="4876800" cy="3251200"/>
          </a:xfrm>
          <a:prstGeom prst="rect">
            <a:avLst/>
          </a:prstGeom>
        </p:spPr>
      </p:pic>
    </p:spTree>
    <p:extLst>
      <p:ext uri="{BB962C8B-B14F-4D97-AF65-F5344CB8AC3E}">
        <p14:creationId xmlns:p14="http://schemas.microsoft.com/office/powerpoint/2010/main" val="991246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914400" y="457200"/>
            <a:ext cx="10591800" cy="5676900"/>
          </a:xfrm>
          <a:prstGeom prst="rect">
            <a:avLst/>
          </a:prstGeom>
        </p:spPr>
        <p:txBody>
          <a:bodyPr/>
          <a:lstStyle/>
          <a:p>
            <a:pPr algn="just">
              <a:lnSpc>
                <a:spcPct val="80000"/>
              </a:lnSpc>
              <a:spcBef>
                <a:spcPct val="20000"/>
              </a:spcBef>
              <a:defRPr/>
            </a:pPr>
            <a:r>
              <a:rPr lang="en-GB" sz="2000" dirty="0">
                <a:cs typeface="Times New Roman" pitchFamily="18" charset="0"/>
              </a:rPr>
              <a:t>A</a:t>
            </a:r>
            <a:r>
              <a:rPr lang="en-GB" sz="2000" dirty="0" err="1">
                <a:cs typeface="Times New Roman" pitchFamily="18" charset="0"/>
              </a:rPr>
              <a:t>ny</a:t>
            </a:r>
            <a:r>
              <a:rPr lang="en-GB" sz="2000" dirty="0">
                <a:cs typeface="Times New Roman" pitchFamily="18" charset="0"/>
              </a:rPr>
              <a:t> loss of containment would produce large scale flashing and escape of flammable vapour!</a:t>
            </a:r>
          </a:p>
          <a:p>
            <a:pPr algn="just">
              <a:lnSpc>
                <a:spcPct val="80000"/>
              </a:lnSpc>
              <a:spcBef>
                <a:spcPct val="20000"/>
              </a:spcBef>
              <a:defRPr/>
            </a:pPr>
            <a:r>
              <a:rPr lang="en-GB" sz="2000" dirty="0">
                <a:cs typeface="Times New Roman" pitchFamily="18" charset="0"/>
              </a:rPr>
              <a:t> In other words if any part of the reactor wall or associated piping broke, the pressure would suddenly fall from 9 bar to 1 bar (atmospheric pressure) and a huge amount of cyclohexane vapour would be generated.</a:t>
            </a:r>
          </a:p>
          <a:p>
            <a:pPr algn="just">
              <a:lnSpc>
                <a:spcPct val="80000"/>
              </a:lnSpc>
              <a:spcBef>
                <a:spcPct val="20000"/>
              </a:spcBef>
              <a:defRPr/>
            </a:pPr>
            <a:r>
              <a:rPr lang="en-GB" sz="2000" dirty="0">
                <a:cs typeface="Times New Roman" pitchFamily="18" charset="0"/>
              </a:rPr>
              <a:t> Considering an adiabatic energy balance: </a:t>
            </a:r>
          </a:p>
          <a:p>
            <a:pPr lvl="0" algn="just">
              <a:spcBef>
                <a:spcPct val="20000"/>
              </a:spcBef>
              <a:defRPr/>
            </a:pPr>
            <a:r>
              <a:rPr lang="en-GB" sz="2000" dirty="0">
                <a:cs typeface="Times New Roman" pitchFamily="18" charset="0"/>
              </a:rPr>
              <a:t> energy consumed in evaporating off vapour is provided by cooling of the liquid fraction from 155 °C down to 81 °C.</a:t>
            </a:r>
          </a:p>
          <a:p>
            <a:pPr lvl="0" algn="just">
              <a:spcBef>
                <a:spcPct val="20000"/>
              </a:spcBef>
              <a:defRPr/>
            </a:pPr>
            <a:r>
              <a:rPr lang="en-GB" sz="2000" dirty="0">
                <a:cs typeface="Times New Roman" pitchFamily="18" charset="0"/>
              </a:rPr>
              <a:t> Fraction Evaporated</a:t>
            </a:r>
          </a:p>
          <a:p>
            <a:pPr lvl="0" algn="just">
              <a:spcBef>
                <a:spcPct val="20000"/>
              </a:spcBef>
              <a:defRPr/>
            </a:pPr>
            <a:endParaRPr lang="en-GB" sz="2000" dirty="0">
              <a:cs typeface="Times New Roman" pitchFamily="18" charset="0"/>
            </a:endParaRPr>
          </a:p>
          <a:p>
            <a:pPr lvl="0" algn="just">
              <a:spcBef>
                <a:spcPct val="20000"/>
              </a:spcBef>
              <a:defRPr/>
            </a:pPr>
            <a:endParaRPr lang="en-GB" sz="2000" dirty="0">
              <a:cs typeface="Times New Roman" pitchFamily="18" charset="0"/>
            </a:endParaRPr>
          </a:p>
          <a:p>
            <a:pPr lvl="0" algn="just">
              <a:spcBef>
                <a:spcPct val="20000"/>
              </a:spcBef>
              <a:defRPr/>
            </a:pPr>
            <a:r>
              <a:rPr lang="en-GB" sz="2000" dirty="0">
                <a:cs typeface="Times New Roman" pitchFamily="18" charset="0"/>
              </a:rPr>
              <a:t>About 40 % of the cyclohexane will </a:t>
            </a:r>
            <a:r>
              <a:rPr lang="en-GB" sz="2000" dirty="0" smtClean="0">
                <a:cs typeface="Times New Roman" pitchFamily="18" charset="0"/>
              </a:rPr>
              <a:t>vaporize. </a:t>
            </a:r>
            <a:r>
              <a:rPr lang="en-GB" sz="2000" dirty="0">
                <a:cs typeface="Times New Roman" pitchFamily="18" charset="0"/>
              </a:rPr>
              <a:t>Given the inventory of cyclohexane in the reactor train was about 100 tonnes, thus in the event of an accident, 40 tonnes of vapour would be released.</a:t>
            </a:r>
          </a:p>
          <a:p>
            <a:pPr lvl="0" algn="just">
              <a:spcBef>
                <a:spcPct val="20000"/>
              </a:spcBef>
              <a:defRPr/>
            </a:pPr>
            <a:r>
              <a:rPr lang="en-GB" sz="2000" dirty="0">
                <a:cs typeface="Times New Roman" pitchFamily="18" charset="0"/>
              </a:rPr>
              <a:t> </a:t>
            </a:r>
          </a:p>
          <a:p>
            <a:pPr lvl="0" algn="just">
              <a:spcBef>
                <a:spcPct val="20000"/>
              </a:spcBef>
              <a:defRPr/>
            </a:pPr>
            <a:r>
              <a:rPr lang="en-GB" sz="2000" dirty="0">
                <a:cs typeface="Times New Roman" pitchFamily="18" charset="0"/>
              </a:rPr>
              <a:t>Being heavier than air, cyclohexane if released would form a cloud in the shape of an up-turned bowl. At the centre of the cloud, the vapour would be close to pure cyclohexane but at the fringes, where it is mixed with air, the concentration could lie in the flammable range.</a:t>
            </a:r>
          </a:p>
          <a:p>
            <a:pPr lvl="0">
              <a:spcBef>
                <a:spcPct val="20000"/>
              </a:spcBef>
              <a:defRPr/>
            </a:pPr>
            <a:endParaRPr lang="en-GB" dirty="0">
              <a:solidFill>
                <a:schemeClr val="accent2"/>
              </a:solidFill>
            </a:endParaRPr>
          </a:p>
          <a:p>
            <a:pPr algn="just">
              <a:lnSpc>
                <a:spcPct val="80000"/>
              </a:lnSpc>
              <a:spcBef>
                <a:spcPct val="20000"/>
              </a:spcBef>
              <a:defRPr/>
            </a:pPr>
            <a:endParaRPr lang="en-GB" dirty="0">
              <a:solidFill>
                <a:schemeClr val="accent2"/>
              </a:solidFill>
              <a:cs typeface="Times New Roman" pitchFamily="18" charset="0"/>
            </a:endParaRPr>
          </a:p>
          <a:p>
            <a:pPr algn="just">
              <a:lnSpc>
                <a:spcPct val="80000"/>
              </a:lnSpc>
              <a:spcBef>
                <a:spcPct val="20000"/>
              </a:spcBef>
              <a:defRPr/>
            </a:pPr>
            <a:endParaRPr lang="en-GB" dirty="0">
              <a:solidFill>
                <a:schemeClr val="accent2"/>
              </a:solidFill>
              <a:latin typeface="CG Omega" pitchFamily="34" charset="0"/>
              <a:cs typeface="Times New Roman" pitchFamily="18" charset="0"/>
            </a:endParaRPr>
          </a:p>
          <a:p>
            <a:pPr algn="just">
              <a:lnSpc>
                <a:spcPct val="80000"/>
              </a:lnSpc>
              <a:spcBef>
                <a:spcPct val="20000"/>
              </a:spcBef>
              <a:defRPr/>
            </a:pPr>
            <a:r>
              <a:rPr lang="en-GB" sz="1100" dirty="0">
                <a:solidFill>
                  <a:schemeClr val="accent2"/>
                </a:solidFill>
                <a:cs typeface="Times New Roman" pitchFamily="18" charset="0"/>
              </a:rPr>
              <a:t> </a:t>
            </a:r>
            <a:endParaRPr lang="en-GB" sz="1100" dirty="0">
              <a:solidFill>
                <a:schemeClr val="accent2"/>
              </a:solidFill>
              <a:latin typeface="CG Omega" pitchFamily="34" charset="0"/>
              <a:cs typeface="Times New Roman" pitchFamily="18" charset="0"/>
            </a:endParaRPr>
          </a:p>
          <a:p>
            <a:pPr>
              <a:lnSpc>
                <a:spcPct val="80000"/>
              </a:lnSpc>
              <a:spcBef>
                <a:spcPct val="20000"/>
              </a:spcBef>
              <a:defRPr/>
            </a:pPr>
            <a:r>
              <a:rPr lang="en-GB" sz="1100" dirty="0">
                <a:solidFill>
                  <a:schemeClr val="accent2"/>
                </a:solidFill>
                <a:cs typeface="Times New Roman" pitchFamily="18" charset="0"/>
              </a:rPr>
              <a:t>	</a:t>
            </a:r>
            <a:r>
              <a:rPr lang="en-GB" sz="1100" dirty="0">
                <a:solidFill>
                  <a:schemeClr val="accent2"/>
                </a:solidFill>
              </a:rPr>
              <a:t> </a:t>
            </a:r>
          </a:p>
        </p:txBody>
      </p:sp>
      <p:graphicFrame>
        <p:nvGraphicFramePr>
          <p:cNvPr id="1026" name="Object 2"/>
          <p:cNvGraphicFramePr>
            <a:graphicFrameLocks noChangeAspect="1"/>
          </p:cNvGraphicFramePr>
          <p:nvPr>
            <p:extLst>
              <p:ext uri="{D42A27DB-BD31-4B8C-83A1-F6EECF244321}">
                <p14:modId xmlns:p14="http://schemas.microsoft.com/office/powerpoint/2010/main" val="547289630"/>
              </p:ext>
            </p:extLst>
          </p:nvPr>
        </p:nvGraphicFramePr>
        <p:xfrm>
          <a:off x="928141" y="3048000"/>
          <a:ext cx="4495800" cy="742578"/>
        </p:xfrm>
        <a:graphic>
          <a:graphicData uri="http://schemas.openxmlformats.org/presentationml/2006/ole">
            <mc:AlternateContent xmlns:mc="http://schemas.openxmlformats.org/markup-compatibility/2006">
              <mc:Choice xmlns:v="urn:schemas-microsoft-com:vml" Requires="v">
                <p:oleObj spid="_x0000_s5136" name="Equation" r:id="rId3" imgW="5390476" imgH="885714" progId="Equation.3">
                  <p:embed/>
                </p:oleObj>
              </mc:Choice>
              <mc:Fallback>
                <p:oleObj name="Equation" r:id="rId3" imgW="5390476" imgH="8857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141" y="3048000"/>
                        <a:ext cx="4495800" cy="74257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09564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66800" y="1066800"/>
            <a:ext cx="10363200" cy="5375275"/>
          </a:xfrm>
          <a:prstGeom prst="rect">
            <a:avLst/>
          </a:prstGeom>
        </p:spPr>
        <p:txBody>
          <a:bodyPr/>
          <a:lstStyle/>
          <a:p>
            <a:pPr algn="just">
              <a:lnSpc>
                <a:spcPct val="90000"/>
              </a:lnSpc>
              <a:spcBef>
                <a:spcPct val="20000"/>
              </a:spcBef>
              <a:defRPr/>
            </a:pPr>
            <a:r>
              <a:rPr lang="en-GB" sz="2800" dirty="0">
                <a:cs typeface="Times New Roman" pitchFamily="18" charset="0"/>
              </a:rPr>
              <a:t>An unwanted by-product of the oxidation reaction were some very corrosive acids, which could only be contained by stainless steel. However stainless can be 10 times the price of mild steel so the solution was to make the reactors out of 12.5 mm thick mild steel with the reactor insides lined with 3 mm thick stainless steel</a:t>
            </a:r>
          </a:p>
          <a:p>
            <a:pPr algn="just">
              <a:lnSpc>
                <a:spcPct val="90000"/>
              </a:lnSpc>
              <a:spcBef>
                <a:spcPct val="20000"/>
              </a:spcBef>
              <a:defRPr/>
            </a:pPr>
            <a:r>
              <a:rPr lang="en-GB" sz="2800" dirty="0">
                <a:cs typeface="Times New Roman" pitchFamily="18" charset="0"/>
              </a:rPr>
              <a:t> </a:t>
            </a:r>
          </a:p>
          <a:p>
            <a:pPr algn="just">
              <a:lnSpc>
                <a:spcPct val="90000"/>
              </a:lnSpc>
              <a:spcBef>
                <a:spcPct val="20000"/>
              </a:spcBef>
              <a:defRPr/>
            </a:pPr>
            <a:r>
              <a:rPr lang="en-GB" sz="2800" dirty="0">
                <a:cs typeface="Times New Roman" pitchFamily="18" charset="0"/>
              </a:rPr>
              <a:t>The reactors were vertical cylindrical vessels with a diameter of approximately 3 m and height of 6 m. The outsides were lagged with thermal insulation protected by aluminium cladding.</a:t>
            </a:r>
          </a:p>
          <a:p>
            <a:pPr algn="just">
              <a:lnSpc>
                <a:spcPct val="90000"/>
              </a:lnSpc>
              <a:spcBef>
                <a:spcPct val="20000"/>
              </a:spcBef>
              <a:defRPr/>
            </a:pPr>
            <a:r>
              <a:rPr lang="en-GB" sz="2800" dirty="0">
                <a:cs typeface="Times New Roman" pitchFamily="18" charset="0"/>
              </a:rPr>
              <a:t> </a:t>
            </a:r>
          </a:p>
          <a:p>
            <a:pPr algn="just">
              <a:lnSpc>
                <a:spcPct val="90000"/>
              </a:lnSpc>
              <a:spcBef>
                <a:spcPct val="20000"/>
              </a:spcBef>
              <a:defRPr/>
            </a:pPr>
            <a:r>
              <a:rPr lang="en-GB" sz="2800" dirty="0">
                <a:cs typeface="Times New Roman" pitchFamily="18" charset="0"/>
              </a:rPr>
              <a:t>Each reactor was adjoined to the adjacent reactors by a short stub pipe of 0.7 m diameter. Due to the close proximity of the reactors to each other, the length of this stub pipe was only about 1.5 m</a:t>
            </a:r>
          </a:p>
          <a:p>
            <a:pPr algn="just">
              <a:lnSpc>
                <a:spcPct val="90000"/>
              </a:lnSpc>
              <a:spcBef>
                <a:spcPct val="20000"/>
              </a:spcBef>
              <a:defRPr/>
            </a:pPr>
            <a:r>
              <a:rPr lang="en-GB" sz="2800" dirty="0">
                <a:cs typeface="Times New Roman" pitchFamily="18" charset="0"/>
              </a:rPr>
              <a:t> </a:t>
            </a:r>
          </a:p>
          <a:p>
            <a:pPr algn="just">
              <a:lnSpc>
                <a:spcPct val="90000"/>
              </a:lnSpc>
              <a:spcBef>
                <a:spcPct val="20000"/>
              </a:spcBef>
              <a:defRPr/>
            </a:pPr>
            <a:r>
              <a:rPr lang="en-GB" sz="2800" dirty="0">
                <a:cs typeface="Times New Roman" pitchFamily="18" charset="0"/>
              </a:rPr>
              <a:t>There were a number of pressure relief valves in the system set to lift at 11 bar.</a:t>
            </a:r>
          </a:p>
          <a:p>
            <a:pPr>
              <a:lnSpc>
                <a:spcPct val="90000"/>
              </a:lnSpc>
              <a:spcBef>
                <a:spcPct val="20000"/>
              </a:spcBef>
              <a:defRPr/>
            </a:pPr>
            <a:endParaRPr lang="en-GB" sz="2000" dirty="0">
              <a:solidFill>
                <a:schemeClr val="accent2"/>
              </a:solidFill>
            </a:endParaRPr>
          </a:p>
        </p:txBody>
      </p:sp>
      <p:sp>
        <p:nvSpPr>
          <p:cNvPr id="3" name="TextBox 2"/>
          <p:cNvSpPr txBox="1"/>
          <p:nvPr/>
        </p:nvSpPr>
        <p:spPr>
          <a:xfrm>
            <a:off x="3164681" y="381000"/>
            <a:ext cx="6324600" cy="923330"/>
          </a:xfrm>
          <a:prstGeom prst="rect">
            <a:avLst/>
          </a:prstGeom>
          <a:noFill/>
        </p:spPr>
        <p:txBody>
          <a:bodyPr wrap="square" rtlCol="0">
            <a:spAutoFit/>
          </a:bodyPr>
          <a:lstStyle/>
          <a:p>
            <a:pPr lvl="0" algn="ctr"/>
            <a:r>
              <a:rPr lang="en-GB" sz="3600" b="1" dirty="0">
                <a:latin typeface="+mj-lt"/>
                <a:cs typeface="Times New Roman" pitchFamily="18" charset="0"/>
              </a:rPr>
              <a:t>CONTAINMENT DESCRIPTION</a:t>
            </a:r>
          </a:p>
          <a:p>
            <a:endParaRPr lang="en-IN" dirty="0"/>
          </a:p>
        </p:txBody>
      </p:sp>
    </p:spTree>
    <p:extLst>
      <p:ext uri="{BB962C8B-B14F-4D97-AF65-F5344CB8AC3E}">
        <p14:creationId xmlns:p14="http://schemas.microsoft.com/office/powerpoint/2010/main" val="1022597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837307"/>
            <a:ext cx="10820400" cy="4800600"/>
          </a:xfrm>
          <a:prstGeom prst="rect">
            <a:avLst/>
          </a:prstGeom>
        </p:spPr>
        <p:txBody>
          <a:bodyPr/>
          <a:lstStyle/>
          <a:p>
            <a:pPr algn="just">
              <a:spcBef>
                <a:spcPct val="20000"/>
              </a:spcBef>
              <a:defRPr/>
            </a:pPr>
            <a:r>
              <a:rPr lang="en-GB" sz="2800" dirty="0">
                <a:cs typeface="Times New Roman" pitchFamily="18" charset="0"/>
              </a:rPr>
              <a:t>Sometime in March 1974, cooling water was sprayed on the outside of Reactor 5 to quench a minor leak from a valve. However the water was contaminated with chemicals which corroded the mild steel casing of the reactor. The fact that the steel shell was under a tensile hoop stress due to the contained pressure would have accelerated the damage (a phenomenon known as stress corrosion).</a:t>
            </a:r>
          </a:p>
          <a:p>
            <a:pPr algn="just">
              <a:spcBef>
                <a:spcPct val="20000"/>
              </a:spcBef>
              <a:defRPr/>
            </a:pPr>
            <a:r>
              <a:rPr lang="en-GB" sz="2800" dirty="0">
                <a:cs typeface="Times New Roman" pitchFamily="18" charset="0"/>
              </a:rPr>
              <a:t> </a:t>
            </a:r>
          </a:p>
          <a:p>
            <a:pPr algn="just">
              <a:spcBef>
                <a:spcPct val="20000"/>
              </a:spcBef>
              <a:defRPr/>
            </a:pPr>
            <a:r>
              <a:rPr lang="en-GB" sz="2800" dirty="0">
                <a:cs typeface="Times New Roman" pitchFamily="18" charset="0"/>
              </a:rPr>
              <a:t>This corrosion had the result that more of the mechanical load was transferred to the stainless steel liner which was then overstressed and it in turn cracked. Cyclohexane vapour began to leak from the reactor.</a:t>
            </a:r>
          </a:p>
          <a:p>
            <a:pPr algn="just">
              <a:spcBef>
                <a:spcPct val="20000"/>
              </a:spcBef>
              <a:defRPr/>
            </a:pPr>
            <a:r>
              <a:rPr lang="en-GB" sz="2800" dirty="0">
                <a:cs typeface="Times New Roman" pitchFamily="18" charset="0"/>
              </a:rPr>
              <a:t> </a:t>
            </a:r>
          </a:p>
          <a:p>
            <a:pPr algn="just">
              <a:spcBef>
                <a:spcPct val="20000"/>
              </a:spcBef>
              <a:defRPr/>
            </a:pPr>
            <a:r>
              <a:rPr lang="en-GB" sz="2800" dirty="0">
                <a:cs typeface="Times New Roman" pitchFamily="18" charset="0"/>
              </a:rPr>
              <a:t>A first lesson of this would be that the system could leak as a result of external corrosion (presumably not considered due to the lagging).</a:t>
            </a:r>
          </a:p>
          <a:p>
            <a:pPr algn="just">
              <a:spcBef>
                <a:spcPct val="20000"/>
              </a:spcBef>
              <a:defRPr/>
            </a:pPr>
            <a:r>
              <a:rPr lang="en-GB" sz="2800" dirty="0">
                <a:cs typeface="Times New Roman" pitchFamily="18" charset="0"/>
              </a:rPr>
              <a:t> </a:t>
            </a:r>
          </a:p>
          <a:p>
            <a:pPr>
              <a:spcBef>
                <a:spcPct val="20000"/>
              </a:spcBef>
              <a:defRPr/>
            </a:pPr>
            <a:endParaRPr lang="en-GB" sz="2000" dirty="0">
              <a:solidFill>
                <a:schemeClr val="accent2"/>
              </a:solidFill>
            </a:endParaRPr>
          </a:p>
        </p:txBody>
      </p:sp>
      <p:sp>
        <p:nvSpPr>
          <p:cNvPr id="3" name="TextBox 2"/>
          <p:cNvSpPr txBox="1"/>
          <p:nvPr/>
        </p:nvSpPr>
        <p:spPr>
          <a:xfrm>
            <a:off x="2743200" y="152400"/>
            <a:ext cx="6248400" cy="923330"/>
          </a:xfrm>
          <a:prstGeom prst="rect">
            <a:avLst/>
          </a:prstGeom>
          <a:noFill/>
        </p:spPr>
        <p:txBody>
          <a:bodyPr wrap="square" rtlCol="0">
            <a:spAutoFit/>
          </a:bodyPr>
          <a:lstStyle/>
          <a:p>
            <a:pPr lvl="0" algn="ctr"/>
            <a:r>
              <a:rPr lang="en-GB" sz="3600" b="1" dirty="0">
                <a:latin typeface="+mj-lt"/>
                <a:cs typeface="Times New Roman" pitchFamily="18" charset="0"/>
              </a:rPr>
              <a:t>INCIDENT DESCRIPTION</a:t>
            </a:r>
          </a:p>
          <a:p>
            <a:endParaRPr lang="en-IN" dirty="0"/>
          </a:p>
        </p:txBody>
      </p:sp>
    </p:spTree>
    <p:extLst>
      <p:ext uri="{BB962C8B-B14F-4D97-AF65-F5344CB8AC3E}">
        <p14:creationId xmlns:p14="http://schemas.microsoft.com/office/powerpoint/2010/main" val="26041472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66800" y="659382"/>
            <a:ext cx="10287000" cy="5375275"/>
          </a:xfrm>
          <a:prstGeom prst="rect">
            <a:avLst/>
          </a:prstGeom>
        </p:spPr>
        <p:txBody>
          <a:bodyPr/>
          <a:lstStyle/>
          <a:p>
            <a:pPr algn="just">
              <a:spcBef>
                <a:spcPct val="20000"/>
              </a:spcBef>
              <a:defRPr/>
            </a:pPr>
            <a:r>
              <a:rPr lang="en-GB" sz="2800" dirty="0">
                <a:cs typeface="Times New Roman" pitchFamily="18" charset="0"/>
              </a:rPr>
              <a:t>This reactor had to be shutdown and removed from service for repair. To keep the process running, it was decided to fabricate a temporary by-pass pipe to join Reactor Number 4 to Reactor Number 6.</a:t>
            </a:r>
          </a:p>
          <a:p>
            <a:pPr algn="just">
              <a:spcBef>
                <a:spcPct val="20000"/>
              </a:spcBef>
              <a:defRPr/>
            </a:pPr>
            <a:r>
              <a:rPr lang="en-GB" sz="2800" b="1" i="1" dirty="0" smtClean="0">
                <a:cs typeface="Times New Roman" pitchFamily="18" charset="0"/>
              </a:rPr>
              <a:t>POOR </a:t>
            </a:r>
            <a:r>
              <a:rPr lang="en-GB" sz="2800" b="1" i="1" dirty="0">
                <a:cs typeface="Times New Roman" pitchFamily="18" charset="0"/>
              </a:rPr>
              <a:t>MECHANICAL DESIGN OF THE BY-PASS PIPE WAS THE REASON FOR THE DISASTER</a:t>
            </a:r>
          </a:p>
          <a:p>
            <a:pPr lvl="0" algn="just">
              <a:spcBef>
                <a:spcPct val="20000"/>
              </a:spcBef>
              <a:defRPr/>
            </a:pPr>
            <a:r>
              <a:rPr lang="en-GB" sz="2800" dirty="0">
                <a:cs typeface="Times New Roman" pitchFamily="18" charset="0"/>
              </a:rPr>
              <a:t>The by-pass pipe itself had a bore of 0.5 m though the stub pipes emanating from both reactors were of a larger diameter of 0.7 m. There were two bellows in the stub pipes to permit axial expansion or contraction of </a:t>
            </a:r>
          </a:p>
          <a:p>
            <a:pPr lvl="0" algn="just">
              <a:spcBef>
                <a:spcPct val="20000"/>
              </a:spcBef>
              <a:defRPr/>
            </a:pPr>
            <a:r>
              <a:rPr lang="en-GB" sz="2800" dirty="0">
                <a:cs typeface="Times New Roman" pitchFamily="18" charset="0"/>
              </a:rPr>
              <a:t>pipework.</a:t>
            </a:r>
          </a:p>
          <a:p>
            <a:pPr lvl="0" algn="just">
              <a:spcBef>
                <a:spcPct val="20000"/>
              </a:spcBef>
              <a:defRPr/>
            </a:pPr>
            <a:endParaRPr lang="en-GB" sz="2000" dirty="0">
              <a:latin typeface="CG Omega" pitchFamily="34" charset="0"/>
              <a:cs typeface="Times New Roman" pitchFamily="18" charset="0"/>
            </a:endParaRPr>
          </a:p>
          <a:p>
            <a:pPr lvl="0" algn="just">
              <a:spcBef>
                <a:spcPct val="20000"/>
              </a:spcBef>
              <a:defRPr/>
            </a:pPr>
            <a:r>
              <a:rPr lang="en-GB" sz="2000" dirty="0">
                <a:cs typeface="Times New Roman" pitchFamily="18" charset="0"/>
              </a:rPr>
              <a:t> </a:t>
            </a:r>
            <a:endParaRPr lang="en-GB" sz="2000" dirty="0">
              <a:latin typeface="CG Omega" pitchFamily="34" charset="0"/>
              <a:cs typeface="Times New Roman" pitchFamily="18" charset="0"/>
            </a:endParaRPr>
          </a:p>
          <a:p>
            <a:pPr algn="just">
              <a:spcBef>
                <a:spcPct val="20000"/>
              </a:spcBef>
              <a:defRPr/>
            </a:pPr>
            <a:endParaRPr lang="en-GB" sz="2000" dirty="0">
              <a:latin typeface="CG Omega" pitchFamily="34" charset="0"/>
              <a:cs typeface="Times New Roman" pitchFamily="18" charset="0"/>
            </a:endParaRPr>
          </a:p>
          <a:p>
            <a:pPr>
              <a:spcBef>
                <a:spcPct val="20000"/>
              </a:spcBef>
              <a:defRPr/>
            </a:pPr>
            <a:endParaRPr lang="en-GB" sz="2000" dirty="0"/>
          </a:p>
        </p:txBody>
      </p:sp>
      <p:pic>
        <p:nvPicPr>
          <p:cNvPr id="3" name="Picture 10" descr="Flixpipe2"/>
          <p:cNvPicPr>
            <a:picLocks noChangeAspect="1" noChangeArrowheads="1"/>
          </p:cNvPicPr>
          <p:nvPr/>
        </p:nvPicPr>
        <p:blipFill>
          <a:blip r:embed="rId2"/>
          <a:srcRect/>
          <a:stretch>
            <a:fillRect/>
          </a:stretch>
        </p:blipFill>
        <p:spPr bwMode="auto">
          <a:xfrm>
            <a:off x="5410200" y="4419600"/>
            <a:ext cx="5638800" cy="2315715"/>
          </a:xfrm>
          <a:prstGeom prst="rect">
            <a:avLst/>
          </a:prstGeom>
          <a:noFill/>
        </p:spPr>
      </p:pic>
      <p:sp>
        <p:nvSpPr>
          <p:cNvPr id="4" name="TextBox 3"/>
          <p:cNvSpPr txBox="1"/>
          <p:nvPr/>
        </p:nvSpPr>
        <p:spPr>
          <a:xfrm>
            <a:off x="2859882" y="192683"/>
            <a:ext cx="6934200" cy="923330"/>
          </a:xfrm>
          <a:prstGeom prst="rect">
            <a:avLst/>
          </a:prstGeom>
          <a:noFill/>
        </p:spPr>
        <p:txBody>
          <a:bodyPr wrap="square" rtlCol="0">
            <a:spAutoFit/>
          </a:bodyPr>
          <a:lstStyle/>
          <a:p>
            <a:pPr lvl="0" algn="ctr"/>
            <a:r>
              <a:rPr lang="en-GB" sz="3600" b="1" dirty="0">
                <a:latin typeface="+mj-lt"/>
                <a:cs typeface="Times New Roman" pitchFamily="18" charset="0"/>
              </a:rPr>
              <a:t>INCIDENT DESCRIPTION </a:t>
            </a:r>
          </a:p>
          <a:p>
            <a:endParaRPr lang="en-IN" dirty="0"/>
          </a:p>
        </p:txBody>
      </p:sp>
    </p:spTree>
    <p:extLst>
      <p:ext uri="{BB962C8B-B14F-4D97-AF65-F5344CB8AC3E}">
        <p14:creationId xmlns:p14="http://schemas.microsoft.com/office/powerpoint/2010/main" val="3152422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09600" y="762000"/>
            <a:ext cx="10515600" cy="5439370"/>
          </a:xfrm>
          <a:prstGeom prst="rect">
            <a:avLst/>
          </a:prstGeom>
        </p:spPr>
        <p:txBody>
          <a:bodyPr/>
          <a:lstStyle/>
          <a:p>
            <a:pPr algn="just">
              <a:lnSpc>
                <a:spcPct val="80000"/>
              </a:lnSpc>
              <a:spcBef>
                <a:spcPct val="20000"/>
              </a:spcBef>
              <a:defRPr/>
            </a:pPr>
            <a:r>
              <a:rPr lang="en-GB" sz="2800" dirty="0">
                <a:cs typeface="Times New Roman" pitchFamily="18" charset="0"/>
              </a:rPr>
              <a:t>Because the pipe between the two reactors contains a pressurized fluid, stresses will be developed in its walls.</a:t>
            </a:r>
          </a:p>
          <a:p>
            <a:pPr algn="just">
              <a:lnSpc>
                <a:spcPct val="80000"/>
              </a:lnSpc>
              <a:spcBef>
                <a:spcPct val="20000"/>
              </a:spcBef>
              <a:defRPr/>
            </a:pPr>
            <a:r>
              <a:rPr lang="en-GB" sz="2800" dirty="0">
                <a:cs typeface="Times New Roman" pitchFamily="18" charset="0"/>
              </a:rPr>
              <a:t> </a:t>
            </a:r>
          </a:p>
          <a:p>
            <a:pPr algn="just">
              <a:lnSpc>
                <a:spcPct val="80000"/>
              </a:lnSpc>
              <a:spcBef>
                <a:spcPct val="20000"/>
              </a:spcBef>
              <a:defRPr/>
            </a:pPr>
            <a:r>
              <a:rPr lang="en-GB" sz="2800" dirty="0">
                <a:cs typeface="Times New Roman" pitchFamily="18" charset="0"/>
              </a:rPr>
              <a:t> </a:t>
            </a:r>
            <a:r>
              <a:rPr lang="en-GB" sz="2800" dirty="0">
                <a:cs typeface="Times New Roman" pitchFamily="18" charset="0"/>
              </a:rPr>
              <a:t>Fluid Pressure		P = 9 bar		</a:t>
            </a:r>
          </a:p>
          <a:p>
            <a:pPr algn="just">
              <a:lnSpc>
                <a:spcPct val="80000"/>
              </a:lnSpc>
              <a:spcBef>
                <a:spcPct val="20000"/>
              </a:spcBef>
              <a:defRPr/>
            </a:pPr>
            <a:r>
              <a:rPr lang="en-GB" sz="2800" dirty="0">
                <a:cs typeface="Times New Roman" pitchFamily="18" charset="0"/>
              </a:rPr>
              <a:t>Pipe Diameter		D = 0.5 m</a:t>
            </a:r>
          </a:p>
          <a:p>
            <a:pPr algn="just">
              <a:lnSpc>
                <a:spcPct val="80000"/>
              </a:lnSpc>
              <a:spcBef>
                <a:spcPct val="20000"/>
              </a:spcBef>
              <a:defRPr/>
            </a:pPr>
            <a:r>
              <a:rPr lang="en-GB" sz="2800" dirty="0">
                <a:cs typeface="Times New Roman" pitchFamily="18" charset="0"/>
              </a:rPr>
              <a:t>Pipe wall thickness	t = 0.006 mm	(In fact this is a guess; 6 mm is ¼ inch)</a:t>
            </a:r>
          </a:p>
          <a:p>
            <a:pPr algn="just">
              <a:lnSpc>
                <a:spcPct val="80000"/>
              </a:lnSpc>
              <a:spcBef>
                <a:spcPct val="20000"/>
              </a:spcBef>
              <a:defRPr/>
            </a:pPr>
            <a:r>
              <a:rPr lang="en-GB" sz="2800" dirty="0">
                <a:cs typeface="Times New Roman" pitchFamily="18" charset="0"/>
              </a:rPr>
              <a:t> </a:t>
            </a:r>
          </a:p>
          <a:p>
            <a:pPr algn="just">
              <a:lnSpc>
                <a:spcPct val="80000"/>
              </a:lnSpc>
              <a:spcBef>
                <a:spcPct val="20000"/>
              </a:spcBef>
              <a:defRPr/>
            </a:pPr>
            <a:r>
              <a:rPr lang="en-GB" sz="2800" dirty="0">
                <a:cs typeface="Times New Roman" pitchFamily="18" charset="0"/>
              </a:rPr>
              <a:t> </a:t>
            </a:r>
            <a:endParaRPr lang="en-GB" sz="2800" dirty="0" smtClean="0">
              <a:cs typeface="Times New Roman" pitchFamily="18" charset="0"/>
            </a:endParaRPr>
          </a:p>
          <a:p>
            <a:pPr algn="just">
              <a:lnSpc>
                <a:spcPct val="80000"/>
              </a:lnSpc>
              <a:spcBef>
                <a:spcPct val="20000"/>
              </a:spcBef>
              <a:defRPr/>
            </a:pPr>
            <a:r>
              <a:rPr lang="en-GB" sz="2800" dirty="0" smtClean="0">
                <a:cs typeface="Times New Roman" pitchFamily="18" charset="0"/>
              </a:rPr>
              <a:t>The </a:t>
            </a:r>
            <a:r>
              <a:rPr lang="en-GB" sz="2800" dirty="0">
                <a:cs typeface="Times New Roman" pitchFamily="18" charset="0"/>
              </a:rPr>
              <a:t>hoop (circumferential) stress will be</a:t>
            </a:r>
            <a:r>
              <a:rPr lang="en-GB" sz="2800" dirty="0">
                <a:cs typeface="Times New Roman" pitchFamily="18" charset="0"/>
              </a:rPr>
              <a:t>:</a:t>
            </a:r>
          </a:p>
          <a:p>
            <a:pPr algn="just">
              <a:lnSpc>
                <a:spcPct val="80000"/>
              </a:lnSpc>
              <a:spcBef>
                <a:spcPct val="20000"/>
              </a:spcBef>
              <a:defRPr/>
            </a:pPr>
            <a:endParaRPr lang="en-GB" sz="2800" dirty="0">
              <a:cs typeface="Times New Roman" pitchFamily="18" charset="0"/>
            </a:endParaRPr>
          </a:p>
          <a:p>
            <a:pPr algn="just">
              <a:lnSpc>
                <a:spcPct val="80000"/>
              </a:lnSpc>
              <a:spcBef>
                <a:spcPct val="20000"/>
              </a:spcBef>
              <a:defRPr/>
            </a:pPr>
            <a:endParaRPr lang="en-GB" sz="2800" dirty="0">
              <a:cs typeface="Times New Roman" pitchFamily="18" charset="0"/>
            </a:endParaRPr>
          </a:p>
          <a:p>
            <a:pPr lvl="0" algn="just">
              <a:lnSpc>
                <a:spcPct val="80000"/>
              </a:lnSpc>
              <a:spcBef>
                <a:spcPct val="20000"/>
              </a:spcBef>
              <a:defRPr/>
            </a:pPr>
            <a:r>
              <a:rPr lang="en-GB" sz="2800" dirty="0" smtClean="0">
                <a:cs typeface="Times New Roman" pitchFamily="18" charset="0"/>
              </a:rPr>
              <a:t>Also </a:t>
            </a:r>
            <a:r>
              <a:rPr lang="en-GB" sz="2800" dirty="0">
                <a:cs typeface="Times New Roman" pitchFamily="18" charset="0"/>
              </a:rPr>
              <a:t>have longitudinal stress in the pipe wall</a:t>
            </a:r>
          </a:p>
          <a:p>
            <a:pPr algn="just">
              <a:lnSpc>
                <a:spcPct val="80000"/>
              </a:lnSpc>
              <a:spcBef>
                <a:spcPct val="20000"/>
              </a:spcBef>
              <a:defRPr/>
            </a:pPr>
            <a:endParaRPr lang="en-GB" sz="2800" dirty="0">
              <a:cs typeface="Times New Roman" pitchFamily="18" charset="0"/>
            </a:endParaRPr>
          </a:p>
          <a:p>
            <a:pPr algn="just">
              <a:lnSpc>
                <a:spcPct val="80000"/>
              </a:lnSpc>
              <a:spcBef>
                <a:spcPct val="20000"/>
              </a:spcBef>
              <a:defRPr/>
            </a:pPr>
            <a:endParaRPr lang="en-GB" sz="2800" dirty="0">
              <a:cs typeface="Times New Roman" pitchFamily="18" charset="0"/>
            </a:endParaRPr>
          </a:p>
          <a:p>
            <a:pPr lvl="0" algn="just">
              <a:spcBef>
                <a:spcPct val="20000"/>
              </a:spcBef>
              <a:defRPr/>
            </a:pPr>
            <a:r>
              <a:rPr lang="en-GB" sz="2800" dirty="0">
                <a:cs typeface="Times New Roman" pitchFamily="18" charset="0"/>
              </a:rPr>
              <a:t>  </a:t>
            </a:r>
            <a:r>
              <a:rPr lang="en-GB" sz="2800" dirty="0">
                <a:cs typeface="Times New Roman" pitchFamily="18" charset="0"/>
              </a:rPr>
              <a:t>These were the only stress calculations carried out! </a:t>
            </a:r>
          </a:p>
          <a:p>
            <a:pPr lvl="0" algn="just">
              <a:spcBef>
                <a:spcPct val="20000"/>
              </a:spcBef>
              <a:defRPr/>
            </a:pPr>
            <a:r>
              <a:rPr lang="en-GB" sz="2800" dirty="0">
                <a:cs typeface="Times New Roman" pitchFamily="18" charset="0"/>
              </a:rPr>
              <a:t>There </a:t>
            </a:r>
            <a:r>
              <a:rPr lang="en-GB" sz="2800" dirty="0">
                <a:cs typeface="Times New Roman" pitchFamily="18" charset="0"/>
              </a:rPr>
              <a:t>was (and is) a piping design code which requires more rigorous calculations and tests to be carried out on new piping. However (unlike vessels) compliance with the code is not legally binding.</a:t>
            </a:r>
          </a:p>
          <a:p>
            <a:pPr lvl="0">
              <a:spcBef>
                <a:spcPct val="20000"/>
              </a:spcBef>
              <a:defRPr/>
            </a:pPr>
            <a:endParaRPr lang="en-GB" dirty="0">
              <a:solidFill>
                <a:schemeClr val="accent2"/>
              </a:solidFill>
            </a:endParaRPr>
          </a:p>
          <a:p>
            <a:pPr algn="just">
              <a:lnSpc>
                <a:spcPct val="80000"/>
              </a:lnSpc>
              <a:spcBef>
                <a:spcPct val="20000"/>
              </a:spcBef>
              <a:defRPr/>
            </a:pPr>
            <a:endParaRPr lang="en-GB" dirty="0">
              <a:solidFill>
                <a:schemeClr val="accent2"/>
              </a:solidFill>
              <a:latin typeface="CG Omega" pitchFamily="34" charset="0"/>
              <a:cs typeface="Times New Roman" pitchFamily="18" charset="0"/>
            </a:endParaRPr>
          </a:p>
          <a:p>
            <a:pPr algn="just">
              <a:lnSpc>
                <a:spcPct val="80000"/>
              </a:lnSpc>
              <a:spcBef>
                <a:spcPct val="20000"/>
              </a:spcBef>
              <a:defRPr/>
            </a:pPr>
            <a:endParaRPr lang="en-GB" dirty="0">
              <a:solidFill>
                <a:schemeClr val="accent2"/>
              </a:solidFill>
              <a:cs typeface="Times New Roman" pitchFamily="18" charset="0"/>
            </a:endParaRPr>
          </a:p>
          <a:p>
            <a:pPr algn="just">
              <a:lnSpc>
                <a:spcPct val="80000"/>
              </a:lnSpc>
              <a:spcBef>
                <a:spcPct val="20000"/>
              </a:spcBef>
              <a:defRPr/>
            </a:pPr>
            <a:endParaRPr lang="en-GB" dirty="0">
              <a:solidFill>
                <a:schemeClr val="accent2"/>
              </a:solidFill>
              <a:latin typeface="CG Omega" pitchFamily="34" charset="0"/>
              <a:cs typeface="Times New Roman" pitchFamily="18" charset="0"/>
            </a:endParaRPr>
          </a:p>
          <a:p>
            <a:pPr>
              <a:lnSpc>
                <a:spcPct val="80000"/>
              </a:lnSpc>
              <a:spcBef>
                <a:spcPct val="20000"/>
              </a:spcBef>
              <a:defRPr/>
            </a:pPr>
            <a:endParaRPr lang="en-GB" dirty="0">
              <a:solidFill>
                <a:schemeClr val="accent2"/>
              </a:solidFill>
            </a:endParaRPr>
          </a:p>
        </p:txBody>
      </p:sp>
      <p:graphicFrame>
        <p:nvGraphicFramePr>
          <p:cNvPr id="2051" name="Object 3"/>
          <p:cNvGraphicFramePr>
            <a:graphicFrameLocks noChangeAspect="1"/>
          </p:cNvGraphicFramePr>
          <p:nvPr>
            <p:extLst>
              <p:ext uri="{D42A27DB-BD31-4B8C-83A1-F6EECF244321}">
                <p14:modId xmlns:p14="http://schemas.microsoft.com/office/powerpoint/2010/main" val="3768141539"/>
              </p:ext>
            </p:extLst>
          </p:nvPr>
        </p:nvGraphicFramePr>
        <p:xfrm>
          <a:off x="795612" y="3567547"/>
          <a:ext cx="3402012" cy="642937"/>
        </p:xfrm>
        <a:graphic>
          <a:graphicData uri="http://schemas.openxmlformats.org/presentationml/2006/ole">
            <mc:AlternateContent xmlns:mc="http://schemas.openxmlformats.org/markup-compatibility/2006">
              <mc:Choice xmlns:v="urn:schemas-microsoft-com:vml" Requires="v">
                <p:oleObj spid="_x0000_s6188" name="Equation" r:id="rId3" imgW="2412720" imgH="457200" progId="Equation.3">
                  <p:embed/>
                </p:oleObj>
              </mc:Choice>
              <mc:Fallback>
                <p:oleObj name="Equation" r:id="rId3" imgW="24127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612" y="3567547"/>
                        <a:ext cx="3402012"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5"/>
          <p:cNvGraphicFramePr>
            <a:graphicFrameLocks noChangeAspect="1"/>
          </p:cNvGraphicFramePr>
          <p:nvPr>
            <p:extLst>
              <p:ext uri="{D42A27DB-BD31-4B8C-83A1-F6EECF244321}">
                <p14:modId xmlns:p14="http://schemas.microsoft.com/office/powerpoint/2010/main" val="3722284580"/>
              </p:ext>
            </p:extLst>
          </p:nvPr>
        </p:nvGraphicFramePr>
        <p:xfrm>
          <a:off x="1236389" y="5045193"/>
          <a:ext cx="838200" cy="641585"/>
        </p:xfrm>
        <a:graphic>
          <a:graphicData uri="http://schemas.openxmlformats.org/presentationml/2006/ole">
            <mc:AlternateContent xmlns:mc="http://schemas.openxmlformats.org/markup-compatibility/2006">
              <mc:Choice xmlns:v="urn:schemas-microsoft-com:vml" Requires="v">
                <p:oleObj spid="_x0000_s6189" name="Equation" r:id="rId5" imgW="647640" imgH="495000" progId="Equation.3">
                  <p:embed/>
                </p:oleObj>
              </mc:Choice>
              <mc:Fallback>
                <p:oleObj name="Equation" r:id="rId5" imgW="647640" imgH="49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389" y="5045193"/>
                        <a:ext cx="838200" cy="64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6"/>
          <p:cNvGraphicFramePr>
            <a:graphicFrameLocks noChangeAspect="1"/>
          </p:cNvGraphicFramePr>
          <p:nvPr>
            <p:extLst>
              <p:ext uri="{D42A27DB-BD31-4B8C-83A1-F6EECF244321}">
                <p14:modId xmlns:p14="http://schemas.microsoft.com/office/powerpoint/2010/main" val="1779737314"/>
              </p:ext>
            </p:extLst>
          </p:nvPr>
        </p:nvGraphicFramePr>
        <p:xfrm>
          <a:off x="2286000" y="5073768"/>
          <a:ext cx="1222923" cy="381000"/>
        </p:xfrm>
        <a:graphic>
          <a:graphicData uri="http://schemas.openxmlformats.org/presentationml/2006/ole">
            <mc:AlternateContent xmlns:mc="http://schemas.openxmlformats.org/markup-compatibility/2006">
              <mc:Choice xmlns:v="urn:schemas-microsoft-com:vml" Requires="v">
                <p:oleObj spid="_x0000_s6190" name="Equation" r:id="rId7" imgW="977760" imgH="304560" progId="Equation.3">
                  <p:embed/>
                </p:oleObj>
              </mc:Choice>
              <mc:Fallback>
                <p:oleObj name="Equation" r:id="rId7" imgW="9777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073768"/>
                        <a:ext cx="122292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1828800" y="152400"/>
            <a:ext cx="9067800" cy="923330"/>
          </a:xfrm>
          <a:prstGeom prst="rect">
            <a:avLst/>
          </a:prstGeom>
          <a:noFill/>
        </p:spPr>
        <p:txBody>
          <a:bodyPr wrap="square" rtlCol="0">
            <a:spAutoFit/>
          </a:bodyPr>
          <a:lstStyle/>
          <a:p>
            <a:pPr lvl="0" algn="ctr"/>
            <a:r>
              <a:rPr lang="en-GB" sz="3600" b="1" dirty="0">
                <a:latin typeface="+mj-lt"/>
                <a:cs typeface="Times New Roman" pitchFamily="18" charset="0"/>
              </a:rPr>
              <a:t>MEMBRANE STRESS DUE TO FLUID PRESSURE</a:t>
            </a:r>
          </a:p>
          <a:p>
            <a:pPr algn="ctr"/>
            <a:endParaRPr lang="en-IN" dirty="0"/>
          </a:p>
        </p:txBody>
      </p:sp>
    </p:spTree>
    <p:extLst>
      <p:ext uri="{BB962C8B-B14F-4D97-AF65-F5344CB8AC3E}">
        <p14:creationId xmlns:p14="http://schemas.microsoft.com/office/powerpoint/2010/main" val="949370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28600"/>
            <a:ext cx="8877300" cy="4678204"/>
          </a:xfrm>
          <a:prstGeom prst="rect">
            <a:avLst/>
          </a:prstGeom>
        </p:spPr>
        <p:txBody>
          <a:bodyPr wrap="square">
            <a:spAutoFit/>
          </a:bodyPr>
          <a:lstStyle/>
          <a:p>
            <a:pPr algn="ctr"/>
            <a:endParaRPr lang="en-GB" dirty="0">
              <a:cs typeface="Times New Roman" pitchFamily="18" charset="0"/>
            </a:endParaRPr>
          </a:p>
          <a:p>
            <a:pPr algn="just"/>
            <a:r>
              <a:rPr lang="en-GB" sz="2000" u="sng" dirty="0">
                <a:cs typeface="Times New Roman" pitchFamily="18" charset="0"/>
              </a:rPr>
              <a:t>Thermal expansion</a:t>
            </a:r>
          </a:p>
          <a:p>
            <a:pPr algn="just"/>
            <a:r>
              <a:rPr lang="en-GB" sz="2000" dirty="0">
                <a:cs typeface="Times New Roman" pitchFamily="18" charset="0"/>
              </a:rPr>
              <a:t>For a straight pipe with no bellows and assuming the reactor vessels at either end act as perfectly rigid restraints, the induced thermal stress, </a:t>
            </a:r>
            <a:r>
              <a:rPr lang="en-GB" sz="2000" dirty="0">
                <a:cs typeface="Times New Roman" pitchFamily="18" charset="0"/>
                <a:sym typeface="Symbol" pitchFamily="18" charset="2"/>
              </a:rPr>
              <a:t></a:t>
            </a:r>
            <a:r>
              <a:rPr lang="en-GB" sz="2000" baseline="-30000" dirty="0">
                <a:cs typeface="Times New Roman" pitchFamily="18" charset="0"/>
              </a:rPr>
              <a:t>T</a:t>
            </a:r>
            <a:r>
              <a:rPr lang="en-GB" sz="2000" dirty="0">
                <a:cs typeface="Times New Roman" pitchFamily="18" charset="0"/>
              </a:rPr>
              <a:t> assuming there is no accommodation of thermal expansion will be</a:t>
            </a:r>
            <a:endParaRPr lang="en-GB" sz="2000" dirty="0">
              <a:latin typeface="CG Omega" pitchFamily="34" charset="0"/>
              <a:cs typeface="Times New Roman" pitchFamily="18" charset="0"/>
            </a:endParaRPr>
          </a:p>
          <a:p>
            <a:pPr algn="just"/>
            <a:r>
              <a:rPr lang="en-GB" sz="2000" dirty="0">
                <a:cs typeface="Times New Roman" pitchFamily="18" charset="0"/>
              </a:rPr>
              <a:t> </a:t>
            </a:r>
            <a:endParaRPr lang="en-GB" sz="2000" dirty="0">
              <a:latin typeface="CG Omega" pitchFamily="34" charset="0"/>
              <a:cs typeface="Times New Roman" pitchFamily="18" charset="0"/>
            </a:endParaRPr>
          </a:p>
          <a:p>
            <a:pPr algn="just"/>
            <a:r>
              <a:rPr lang="en-GB" sz="2000" dirty="0">
                <a:cs typeface="Times New Roman" pitchFamily="18" charset="0"/>
              </a:rPr>
              <a:t> </a:t>
            </a:r>
            <a:endParaRPr lang="en-GB" sz="2000" dirty="0">
              <a:latin typeface="CG Omega" pitchFamily="34" charset="0"/>
              <a:cs typeface="Times New Roman" pitchFamily="18" charset="0"/>
            </a:endParaRPr>
          </a:p>
          <a:p>
            <a:pPr algn="just"/>
            <a:r>
              <a:rPr lang="en-GB" sz="2000" dirty="0">
                <a:cs typeface="Times New Roman" pitchFamily="18" charset="0"/>
              </a:rPr>
              <a:t> This is a compressive stress and is of such a magnitude as to certainly cause damage to the pipe.</a:t>
            </a:r>
          </a:p>
          <a:p>
            <a:pPr algn="just"/>
            <a:r>
              <a:rPr lang="en-GB" sz="2000" dirty="0">
                <a:cs typeface="Times New Roman" pitchFamily="18" charset="0"/>
              </a:rPr>
              <a:t>To avoid any thermal stress, the bellows must allow free axial thermal expansion of an amount</a:t>
            </a:r>
          </a:p>
          <a:p>
            <a:pPr algn="just"/>
            <a:endParaRPr lang="en-GB" sz="2000" dirty="0">
              <a:cs typeface="Times New Roman" pitchFamily="18" charset="0"/>
            </a:endParaRPr>
          </a:p>
          <a:p>
            <a:pPr algn="just"/>
            <a:endParaRPr lang="en-GB" sz="2000" dirty="0">
              <a:latin typeface="CG Omega" pitchFamily="34" charset="0"/>
              <a:cs typeface="Times New Roman" pitchFamily="18" charset="0"/>
            </a:endParaRPr>
          </a:p>
          <a:p>
            <a:endParaRPr lang="en-GB" sz="2000" dirty="0"/>
          </a:p>
          <a:p>
            <a:endParaRPr lang="en-GB" sz="2000" dirty="0"/>
          </a:p>
        </p:txBody>
      </p:sp>
      <p:graphicFrame>
        <p:nvGraphicFramePr>
          <p:cNvPr id="4098" name="Object 2"/>
          <p:cNvGraphicFramePr>
            <a:graphicFrameLocks noChangeAspect="1"/>
          </p:cNvGraphicFramePr>
          <p:nvPr>
            <p:extLst>
              <p:ext uri="{D42A27DB-BD31-4B8C-83A1-F6EECF244321}">
                <p14:modId xmlns:p14="http://schemas.microsoft.com/office/powerpoint/2010/main" val="2348444160"/>
              </p:ext>
            </p:extLst>
          </p:nvPr>
        </p:nvGraphicFramePr>
        <p:xfrm>
          <a:off x="1143000" y="1902728"/>
          <a:ext cx="7237412" cy="1797050"/>
        </p:xfrm>
        <a:graphic>
          <a:graphicData uri="http://schemas.openxmlformats.org/presentationml/2006/ole">
            <mc:AlternateContent xmlns:mc="http://schemas.openxmlformats.org/markup-compatibility/2006">
              <mc:Choice xmlns:v="urn:schemas-microsoft-com:vml" Requires="v">
                <p:oleObj spid="_x0000_s7209" name="Document" r:id="rId3" imgW="5512106" imgH="1376220" progId="Word.Document.8">
                  <p:embed/>
                </p:oleObj>
              </mc:Choice>
              <mc:Fallback>
                <p:oleObj name="Document" r:id="rId3" imgW="5512106" imgH="13762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2728"/>
                        <a:ext cx="7237412"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extLst>
              <p:ext uri="{D42A27DB-BD31-4B8C-83A1-F6EECF244321}">
                <p14:modId xmlns:p14="http://schemas.microsoft.com/office/powerpoint/2010/main" val="3347602864"/>
              </p:ext>
            </p:extLst>
          </p:nvPr>
        </p:nvGraphicFramePr>
        <p:xfrm>
          <a:off x="1143000" y="3517380"/>
          <a:ext cx="7543800" cy="1692009"/>
        </p:xfrm>
        <a:graphic>
          <a:graphicData uri="http://schemas.openxmlformats.org/presentationml/2006/ole">
            <mc:AlternateContent xmlns:mc="http://schemas.openxmlformats.org/markup-compatibility/2006">
              <mc:Choice xmlns:v="urn:schemas-microsoft-com:vml" Requires="v">
                <p:oleObj spid="_x0000_s7210" name="Document" r:id="rId5" imgW="5486809" imgH="1233404" progId="Word.Document.8">
                  <p:embed/>
                </p:oleObj>
              </mc:Choice>
              <mc:Fallback>
                <p:oleObj name="Document" r:id="rId5" imgW="5486809" imgH="1233404" progId="Word.Document.8">
                  <p:embed/>
                  <p:pic>
                    <p:nvPicPr>
                      <p:cNvPr id="0" name=""/>
                      <p:cNvPicPr>
                        <a:picLocks noChangeAspect="1" noChangeArrowheads="1"/>
                      </p:cNvPicPr>
                      <p:nvPr/>
                    </p:nvPicPr>
                    <p:blipFill>
                      <a:blip r:embed="rId6"/>
                      <a:srcRect/>
                      <a:stretch>
                        <a:fillRect/>
                      </a:stretch>
                    </p:blipFill>
                    <p:spPr bwMode="auto">
                      <a:xfrm>
                        <a:off x="1143000" y="3517380"/>
                        <a:ext cx="7543800" cy="169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1143000" y="4362485"/>
            <a:ext cx="7815263" cy="1631216"/>
          </a:xfrm>
          <a:prstGeom prst="rect">
            <a:avLst/>
          </a:prstGeom>
        </p:spPr>
        <p:txBody>
          <a:bodyPr wrap="square">
            <a:spAutoFit/>
          </a:bodyPr>
          <a:lstStyle/>
          <a:p>
            <a:pPr algn="just"/>
            <a:r>
              <a:rPr lang="en-GB" sz="2000" u="sng" dirty="0">
                <a:cs typeface="Times New Roman" pitchFamily="18" charset="0"/>
              </a:rPr>
              <a:t>Weight Loading</a:t>
            </a:r>
          </a:p>
          <a:p>
            <a:pPr algn="just"/>
            <a:r>
              <a:rPr lang="en-GB" sz="2000" dirty="0">
                <a:cs typeface="Times New Roman" pitchFamily="18" charset="0"/>
              </a:rPr>
              <a:t>The normal span of the pipe running between adjacent reactors was something over 1 m. However between Reactors 4 and 6 a span of 6.5 m was present. Thus bending due to weight loading (sagging) may be significant.</a:t>
            </a:r>
            <a:endParaRPr lang="en-GB" sz="2000" dirty="0">
              <a:latin typeface="CG Omega" pitchFamily="34" charset="0"/>
              <a:cs typeface="Times New Roman" pitchFamily="18" charset="0"/>
            </a:endParaRPr>
          </a:p>
        </p:txBody>
      </p:sp>
      <p:graphicFrame>
        <p:nvGraphicFramePr>
          <p:cNvPr id="4100" name="Object 4"/>
          <p:cNvGraphicFramePr>
            <a:graphicFrameLocks noChangeAspect="1"/>
          </p:cNvGraphicFramePr>
          <p:nvPr>
            <p:extLst>
              <p:ext uri="{D42A27DB-BD31-4B8C-83A1-F6EECF244321}">
                <p14:modId xmlns:p14="http://schemas.microsoft.com/office/powerpoint/2010/main" val="2796007424"/>
              </p:ext>
            </p:extLst>
          </p:nvPr>
        </p:nvGraphicFramePr>
        <p:xfrm>
          <a:off x="1227137" y="6035675"/>
          <a:ext cx="4340225" cy="822325"/>
        </p:xfrm>
        <a:graphic>
          <a:graphicData uri="http://schemas.openxmlformats.org/presentationml/2006/ole">
            <mc:AlternateContent xmlns:mc="http://schemas.openxmlformats.org/markup-compatibility/2006">
              <mc:Choice xmlns:v="urn:schemas-microsoft-com:vml" Requires="v">
                <p:oleObj spid="_x0000_s7211" name="Equation" r:id="rId7" imgW="2819160" imgH="533160" progId="Equation.3">
                  <p:embed/>
                </p:oleObj>
              </mc:Choice>
              <mc:Fallback>
                <p:oleObj name="Equation" r:id="rId7" imgW="2819160" imgH="533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7137" y="6035675"/>
                        <a:ext cx="4340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276600" y="-56465"/>
            <a:ext cx="5791200" cy="646331"/>
          </a:xfrm>
          <a:prstGeom prst="rect">
            <a:avLst/>
          </a:prstGeom>
          <a:noFill/>
        </p:spPr>
        <p:txBody>
          <a:bodyPr wrap="square" rtlCol="0">
            <a:spAutoFit/>
          </a:bodyPr>
          <a:lstStyle/>
          <a:p>
            <a:pPr algn="ctr"/>
            <a:r>
              <a:rPr lang="en-GB" sz="3600" b="1" dirty="0">
                <a:latin typeface="+mj-lt"/>
                <a:cs typeface="Times New Roman" pitchFamily="18" charset="0"/>
              </a:rPr>
              <a:t>BELLOWS REQUIREMENT</a:t>
            </a:r>
            <a:endParaRPr lang="en-IN" sz="3600" b="1" dirty="0">
              <a:latin typeface="+mj-lt"/>
            </a:endParaRPr>
          </a:p>
        </p:txBody>
      </p:sp>
    </p:spTree>
    <p:extLst>
      <p:ext uri="{BB962C8B-B14F-4D97-AF65-F5344CB8AC3E}">
        <p14:creationId xmlns:p14="http://schemas.microsoft.com/office/powerpoint/2010/main" val="2657728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702794"/>
            <a:ext cx="10668000" cy="3877985"/>
          </a:xfrm>
          <a:prstGeom prst="rect">
            <a:avLst/>
          </a:prstGeom>
        </p:spPr>
        <p:txBody>
          <a:bodyPr wrap="square">
            <a:spAutoFit/>
          </a:bodyPr>
          <a:lstStyle/>
          <a:p>
            <a:pPr algn="just">
              <a:tabLst>
                <a:tab pos="742950" algn="l"/>
              </a:tabLst>
            </a:pPr>
            <a:r>
              <a:rPr lang="en-GB" sz="2000" dirty="0">
                <a:cs typeface="Times New Roman" pitchFamily="18" charset="0"/>
              </a:rPr>
              <a:t>Pipe inside diameter		D</a:t>
            </a:r>
            <a:r>
              <a:rPr lang="en-GB" sz="2000" baseline="-30000" dirty="0">
                <a:cs typeface="Times New Roman" pitchFamily="18" charset="0"/>
              </a:rPr>
              <a:t>i</a:t>
            </a:r>
            <a:r>
              <a:rPr lang="en-GB" sz="2000" dirty="0">
                <a:cs typeface="Times New Roman" pitchFamily="18" charset="0"/>
              </a:rPr>
              <a:t> = 0.5 m</a:t>
            </a:r>
            <a:endParaRPr lang="en-GB" sz="2000" dirty="0">
              <a:latin typeface="CG Omega" pitchFamily="34" charset="0"/>
              <a:cs typeface="Times New Roman" pitchFamily="18" charset="0"/>
            </a:endParaRPr>
          </a:p>
          <a:p>
            <a:pPr algn="just">
              <a:tabLst>
                <a:tab pos="742950" algn="l"/>
              </a:tabLst>
            </a:pPr>
            <a:r>
              <a:rPr lang="en-GB" sz="2000" dirty="0">
                <a:cs typeface="Times New Roman" pitchFamily="18" charset="0"/>
              </a:rPr>
              <a:t>Pipe outside diameter		D</a:t>
            </a:r>
            <a:r>
              <a:rPr lang="en-GB" sz="2000" baseline="-30000" dirty="0">
                <a:cs typeface="Times New Roman" pitchFamily="18" charset="0"/>
              </a:rPr>
              <a:t>o</a:t>
            </a:r>
            <a:r>
              <a:rPr lang="en-GB" sz="2000" dirty="0">
                <a:cs typeface="Times New Roman" pitchFamily="18" charset="0"/>
              </a:rPr>
              <a:t> = 0.5 + 2 x 0.006 = 0.512m</a:t>
            </a:r>
            <a:endParaRPr lang="en-GB" sz="2000" dirty="0">
              <a:latin typeface="CG Omega" pitchFamily="34" charset="0"/>
              <a:cs typeface="Times New Roman" pitchFamily="18" charset="0"/>
            </a:endParaRPr>
          </a:p>
          <a:p>
            <a:pPr algn="just">
              <a:tabLst>
                <a:tab pos="742950" algn="l"/>
              </a:tabLst>
            </a:pPr>
            <a:r>
              <a:rPr lang="en-GB" sz="2000" dirty="0">
                <a:cs typeface="Times New Roman" pitchFamily="18" charset="0"/>
              </a:rPr>
              <a:t>Pipe length			L = 6.5 m</a:t>
            </a:r>
            <a:endParaRPr lang="en-GB" sz="2000" dirty="0">
              <a:latin typeface="CG Omega" pitchFamily="34" charset="0"/>
              <a:cs typeface="Times New Roman" pitchFamily="18" charset="0"/>
            </a:endParaRPr>
          </a:p>
          <a:p>
            <a:pPr algn="just">
              <a:tabLst>
                <a:tab pos="742950" algn="l"/>
              </a:tabLst>
            </a:pPr>
            <a:r>
              <a:rPr lang="en-GB" sz="2000" dirty="0">
                <a:cs typeface="Times New Roman" pitchFamily="18" charset="0"/>
              </a:rPr>
              <a:t>Steel density			</a:t>
            </a:r>
            <a:r>
              <a:rPr lang="en-GB" sz="2000" dirty="0">
                <a:cs typeface="Times New Roman" pitchFamily="18" charset="0"/>
                <a:sym typeface="Symbol" pitchFamily="18" charset="2"/>
              </a:rPr>
              <a:t></a:t>
            </a:r>
            <a:r>
              <a:rPr lang="en-GB" sz="2000" baseline="-30000" dirty="0">
                <a:cs typeface="Times New Roman" pitchFamily="18" charset="0"/>
              </a:rPr>
              <a:t>s</a:t>
            </a:r>
            <a:r>
              <a:rPr lang="en-GB" sz="2000" dirty="0">
                <a:cs typeface="Times New Roman" pitchFamily="18" charset="0"/>
              </a:rPr>
              <a:t> = 7800 kg/m</a:t>
            </a:r>
            <a:r>
              <a:rPr lang="en-GB" sz="2000" baseline="30000" dirty="0">
                <a:cs typeface="Times New Roman" pitchFamily="18" charset="0"/>
              </a:rPr>
              <a:t>3</a:t>
            </a:r>
            <a:endParaRPr lang="en-GB" sz="2000" dirty="0">
              <a:latin typeface="CG Omega" pitchFamily="34" charset="0"/>
              <a:cs typeface="Times New Roman" pitchFamily="18" charset="0"/>
            </a:endParaRPr>
          </a:p>
          <a:p>
            <a:pPr algn="just">
              <a:tabLst>
                <a:tab pos="742950" algn="l"/>
              </a:tabLst>
            </a:pPr>
            <a:r>
              <a:rPr lang="en-GB" sz="2000" dirty="0">
                <a:cs typeface="Times New Roman" pitchFamily="18" charset="0"/>
              </a:rPr>
              <a:t>Cyclohexane density		</a:t>
            </a:r>
            <a:r>
              <a:rPr lang="en-GB" sz="2000" dirty="0">
                <a:cs typeface="Times New Roman" pitchFamily="18" charset="0"/>
                <a:sym typeface="Symbol" pitchFamily="18" charset="2"/>
              </a:rPr>
              <a:t></a:t>
            </a:r>
            <a:r>
              <a:rPr lang="en-GB" sz="2000" baseline="-30000" dirty="0">
                <a:cs typeface="Times New Roman" pitchFamily="18" charset="0"/>
              </a:rPr>
              <a:t>p</a:t>
            </a:r>
            <a:r>
              <a:rPr lang="en-GB" sz="2000" dirty="0">
                <a:cs typeface="Times New Roman" pitchFamily="18" charset="0"/>
              </a:rPr>
              <a:t> = 780 kg/m</a:t>
            </a:r>
            <a:r>
              <a:rPr lang="en-GB" sz="2000" baseline="30000" dirty="0">
                <a:cs typeface="Times New Roman" pitchFamily="18" charset="0"/>
              </a:rPr>
              <a:t>3</a:t>
            </a:r>
          </a:p>
          <a:p>
            <a:pPr algn="just"/>
            <a:endParaRPr lang="en-GB" sz="2000" baseline="30000" dirty="0">
              <a:cs typeface="Times New Roman" pitchFamily="18" charset="0"/>
            </a:endParaRPr>
          </a:p>
          <a:p>
            <a:pPr algn="just"/>
            <a:r>
              <a:rPr lang="en-GB" sz="2800" i="1" baseline="30000" dirty="0">
                <a:cs typeface="Times New Roman" pitchFamily="18" charset="0"/>
              </a:rPr>
              <a:t>W=(1021+484)*9.81 </a:t>
            </a:r>
            <a:r>
              <a:rPr lang="en-GB" sz="2800" b="1" i="1" baseline="30000" dirty="0">
                <a:cs typeface="Times New Roman" pitchFamily="18" charset="0"/>
              </a:rPr>
              <a:t>= 14764 N</a:t>
            </a:r>
          </a:p>
          <a:p>
            <a:pPr algn="just"/>
            <a:r>
              <a:rPr lang="en-GB" sz="2000" u="sng" dirty="0">
                <a:cs typeface="Times New Roman" pitchFamily="18" charset="0"/>
              </a:rPr>
              <a:t>Bending Moment Calculation</a:t>
            </a:r>
            <a:r>
              <a:rPr lang="en-GB" sz="2000" u="sng" dirty="0">
                <a:latin typeface="CG Omega" pitchFamily="34" charset="0"/>
                <a:cs typeface="Times New Roman" pitchFamily="18" charset="0"/>
              </a:rPr>
              <a:t>:</a:t>
            </a:r>
          </a:p>
          <a:p>
            <a:pPr algn="just"/>
            <a:r>
              <a:rPr lang="en-GB" sz="2000" dirty="0">
                <a:cs typeface="Times New Roman" pitchFamily="18" charset="0"/>
              </a:rPr>
              <a:t>The pressure forces, </a:t>
            </a:r>
            <a:r>
              <a:rPr lang="en-GB" sz="2000" dirty="0" err="1">
                <a:cs typeface="Times New Roman" pitchFamily="18" charset="0"/>
              </a:rPr>
              <a:t>F</a:t>
            </a:r>
            <a:r>
              <a:rPr lang="en-GB" sz="2000" baseline="-30000" dirty="0" err="1">
                <a:cs typeface="Times New Roman" pitchFamily="18" charset="0"/>
              </a:rPr>
              <a:t>p</a:t>
            </a:r>
            <a:r>
              <a:rPr lang="en-GB" sz="2000" dirty="0">
                <a:cs typeface="Times New Roman" pitchFamily="18" charset="0"/>
              </a:rPr>
              <a:t> are:</a:t>
            </a:r>
            <a:endParaRPr lang="en-GB" sz="2000" dirty="0">
              <a:latin typeface="CG Omega" pitchFamily="34" charset="0"/>
              <a:cs typeface="Times New Roman" pitchFamily="18" charset="0"/>
            </a:endParaRPr>
          </a:p>
          <a:p>
            <a:pPr algn="just"/>
            <a:r>
              <a:rPr lang="en-GB" sz="2000" dirty="0">
                <a:cs typeface="Times New Roman" pitchFamily="18" charset="0"/>
              </a:rPr>
              <a:t> </a:t>
            </a:r>
            <a:endParaRPr lang="en-GB" sz="2000" dirty="0">
              <a:latin typeface="CG Omega" pitchFamily="34" charset="0"/>
              <a:cs typeface="Times New Roman" pitchFamily="18" charset="0"/>
            </a:endParaRPr>
          </a:p>
          <a:p>
            <a:pPr algn="just"/>
            <a:r>
              <a:rPr lang="en-GB" dirty="0">
                <a:solidFill>
                  <a:schemeClr val="accent2"/>
                </a:solidFill>
                <a:cs typeface="Times New Roman" pitchFamily="18" charset="0"/>
              </a:rPr>
              <a:t> </a:t>
            </a:r>
            <a:r>
              <a:rPr lang="en-GB" b="1" dirty="0">
                <a:cs typeface="Times New Roman" pitchFamily="18" charset="0"/>
              </a:rPr>
              <a:t>=346 KN</a:t>
            </a:r>
          </a:p>
          <a:p>
            <a:pPr algn="just"/>
            <a:endParaRPr lang="en-GB" dirty="0">
              <a:solidFill>
                <a:schemeClr val="accent2"/>
              </a:solidFill>
              <a:cs typeface="Times New Roman" pitchFamily="18" charset="0"/>
            </a:endParaRPr>
          </a:p>
          <a:p>
            <a:pPr algn="just"/>
            <a:endParaRPr lang="en-GB" dirty="0">
              <a:solidFill>
                <a:schemeClr val="accent2"/>
              </a:solidFill>
              <a:latin typeface="CG Omega" pitchFamily="34" charset="0"/>
              <a:cs typeface="Times New Roman" pitchFamily="18" charset="0"/>
            </a:endParaRPr>
          </a:p>
        </p:txBody>
      </p:sp>
      <p:graphicFrame>
        <p:nvGraphicFramePr>
          <p:cNvPr id="25605" name="Object 5"/>
          <p:cNvGraphicFramePr>
            <a:graphicFrameLocks noChangeAspect="1"/>
          </p:cNvGraphicFramePr>
          <p:nvPr>
            <p:extLst>
              <p:ext uri="{D42A27DB-BD31-4B8C-83A1-F6EECF244321}">
                <p14:modId xmlns:p14="http://schemas.microsoft.com/office/powerpoint/2010/main" val="15542759"/>
              </p:ext>
            </p:extLst>
          </p:nvPr>
        </p:nvGraphicFramePr>
        <p:xfrm>
          <a:off x="923925" y="3339780"/>
          <a:ext cx="1914526" cy="419100"/>
        </p:xfrm>
        <a:graphic>
          <a:graphicData uri="http://schemas.openxmlformats.org/presentationml/2006/ole">
            <mc:AlternateContent xmlns:mc="http://schemas.openxmlformats.org/markup-compatibility/2006">
              <mc:Choice xmlns:v="urn:schemas-microsoft-com:vml" Requires="v">
                <p:oleObj spid="_x0000_s8236" name="Equation" r:id="rId3" imgW="1282680" imgH="304560" progId="Equation.3">
                  <p:embed/>
                </p:oleObj>
              </mc:Choice>
              <mc:Fallback>
                <p:oleObj name="Equation" r:id="rId3" imgW="1282680" imgH="304560" progId="Equation.3">
                  <p:embed/>
                  <p:pic>
                    <p:nvPicPr>
                      <p:cNvPr id="0" name=""/>
                      <p:cNvPicPr>
                        <a:picLocks noChangeAspect="1" noChangeArrowheads="1"/>
                      </p:cNvPicPr>
                      <p:nvPr/>
                    </p:nvPicPr>
                    <p:blipFill>
                      <a:blip r:embed="rId4"/>
                      <a:srcRect/>
                      <a:stretch>
                        <a:fillRect/>
                      </a:stretch>
                    </p:blipFill>
                    <p:spPr bwMode="auto">
                      <a:xfrm>
                        <a:off x="923925" y="3339780"/>
                        <a:ext cx="1914526" cy="419100"/>
                      </a:xfrm>
                      <a:prstGeom prst="rect">
                        <a:avLst/>
                      </a:prstGeom>
                      <a:noFill/>
                      <a:ln>
                        <a:noFill/>
                      </a:ln>
                      <a:effectLst/>
                    </p:spPr>
                  </p:pic>
                </p:oleObj>
              </mc:Fallback>
            </mc:AlternateContent>
          </a:graphicData>
        </a:graphic>
      </p:graphicFrame>
      <p:graphicFrame>
        <p:nvGraphicFramePr>
          <p:cNvPr id="25607" name="Object 7"/>
          <p:cNvGraphicFramePr>
            <a:graphicFrameLocks noChangeAspect="1"/>
          </p:cNvGraphicFramePr>
          <p:nvPr>
            <p:extLst>
              <p:ext uri="{D42A27DB-BD31-4B8C-83A1-F6EECF244321}">
                <p14:modId xmlns:p14="http://schemas.microsoft.com/office/powerpoint/2010/main" val="979382275"/>
              </p:ext>
            </p:extLst>
          </p:nvPr>
        </p:nvGraphicFramePr>
        <p:xfrm>
          <a:off x="922337" y="4058491"/>
          <a:ext cx="3259138" cy="493713"/>
        </p:xfrm>
        <a:graphic>
          <a:graphicData uri="http://schemas.openxmlformats.org/presentationml/2006/ole">
            <mc:AlternateContent xmlns:mc="http://schemas.openxmlformats.org/markup-compatibility/2006">
              <mc:Choice xmlns:v="urn:schemas-microsoft-com:vml" Requires="v">
                <p:oleObj spid="_x0000_s8237" name="Equation" r:id="rId5" imgW="1676160" imgH="253800" progId="Equation.3">
                  <p:embed/>
                </p:oleObj>
              </mc:Choice>
              <mc:Fallback>
                <p:oleObj name="Equation" r:id="rId5" imgW="16761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37" y="4058491"/>
                        <a:ext cx="325913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a:xfrm>
            <a:off x="903287" y="4651760"/>
            <a:ext cx="7620000" cy="400110"/>
          </a:xfrm>
          <a:prstGeom prst="rect">
            <a:avLst/>
          </a:prstGeom>
        </p:spPr>
        <p:txBody>
          <a:bodyPr wrap="square">
            <a:spAutoFit/>
          </a:bodyPr>
          <a:lstStyle/>
          <a:p>
            <a:pPr algn="just"/>
            <a:r>
              <a:rPr lang="en-GB" sz="2000" u="sng" dirty="0">
                <a:cs typeface="Times New Roman" pitchFamily="18" charset="0"/>
              </a:rPr>
              <a:t>The magnitude of the uniformly distributed load, q is</a:t>
            </a:r>
            <a:endParaRPr lang="en-GB" sz="2000" u="sng" dirty="0">
              <a:latin typeface="CG Omega" pitchFamily="34" charset="0"/>
              <a:cs typeface="Times New Roman" pitchFamily="18" charset="0"/>
            </a:endParaRPr>
          </a:p>
        </p:txBody>
      </p:sp>
      <p:graphicFrame>
        <p:nvGraphicFramePr>
          <p:cNvPr id="25608" name="Object 8"/>
          <p:cNvGraphicFramePr>
            <a:graphicFrameLocks noChangeAspect="1"/>
          </p:cNvGraphicFramePr>
          <p:nvPr>
            <p:extLst>
              <p:ext uri="{D42A27DB-BD31-4B8C-83A1-F6EECF244321}">
                <p14:modId xmlns:p14="http://schemas.microsoft.com/office/powerpoint/2010/main" val="3799170720"/>
              </p:ext>
            </p:extLst>
          </p:nvPr>
        </p:nvGraphicFramePr>
        <p:xfrm>
          <a:off x="883443" y="5061395"/>
          <a:ext cx="4600575" cy="904189"/>
        </p:xfrm>
        <a:graphic>
          <a:graphicData uri="http://schemas.openxmlformats.org/presentationml/2006/ole">
            <mc:AlternateContent xmlns:mc="http://schemas.openxmlformats.org/markup-compatibility/2006">
              <mc:Choice xmlns:v="urn:schemas-microsoft-com:vml" Requires="v">
                <p:oleObj spid="_x0000_s8238" name="Equation" r:id="rId7" imgW="2006280" imgH="393480" progId="Equation.3">
                  <p:embed/>
                </p:oleObj>
              </mc:Choice>
              <mc:Fallback>
                <p:oleObj name="Equation" r:id="rId7" imgW="20062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443" y="5061395"/>
                        <a:ext cx="4600575" cy="904189"/>
                      </a:xfrm>
                      <a:prstGeom prst="rect">
                        <a:avLst/>
                      </a:prstGeom>
                      <a:noFill/>
                      <a:ln>
                        <a:noFill/>
                      </a:ln>
                      <a:effectLst/>
                    </p:spPr>
                  </p:pic>
                </p:oleObj>
              </mc:Fallback>
            </mc:AlternateContent>
          </a:graphicData>
        </a:graphic>
      </p:graphicFrame>
      <p:sp>
        <p:nvSpPr>
          <p:cNvPr id="3" name="TextBox 2"/>
          <p:cNvSpPr txBox="1"/>
          <p:nvPr/>
        </p:nvSpPr>
        <p:spPr>
          <a:xfrm>
            <a:off x="2667000" y="5250"/>
            <a:ext cx="6496050" cy="646331"/>
          </a:xfrm>
          <a:prstGeom prst="rect">
            <a:avLst/>
          </a:prstGeom>
          <a:noFill/>
        </p:spPr>
        <p:txBody>
          <a:bodyPr wrap="square" rtlCol="0">
            <a:spAutoFit/>
          </a:bodyPr>
          <a:lstStyle/>
          <a:p>
            <a:pPr algn="ctr"/>
            <a:r>
              <a:rPr lang="en-US" sz="3600" b="1" dirty="0">
                <a:latin typeface="+mj-lt"/>
              </a:rPr>
              <a:t>CALCULATIONS </a:t>
            </a:r>
            <a:endParaRPr lang="en-IN" sz="3600" b="1" dirty="0">
              <a:latin typeface="+mj-lt"/>
            </a:endParaRPr>
          </a:p>
        </p:txBody>
      </p:sp>
    </p:spTree>
    <p:extLst>
      <p:ext uri="{BB962C8B-B14F-4D97-AF65-F5344CB8AC3E}">
        <p14:creationId xmlns:p14="http://schemas.microsoft.com/office/powerpoint/2010/main" val="21089329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3812" y="131390"/>
            <a:ext cx="6493381" cy="546625"/>
          </a:xfrm>
          <a:prstGeom prst="rect">
            <a:avLst/>
          </a:prstGeom>
        </p:spPr>
        <p:txBody>
          <a:bodyPr wrap="none">
            <a:spAutoFit/>
          </a:bodyPr>
          <a:lstStyle/>
          <a:p>
            <a:pPr algn="ctr">
              <a:lnSpc>
                <a:spcPct val="80000"/>
              </a:lnSpc>
            </a:pPr>
            <a:r>
              <a:rPr lang="en-GB" sz="3600" b="1" dirty="0" smtClean="0">
                <a:latin typeface="+mj-lt"/>
                <a:cs typeface="Times New Roman" pitchFamily="18" charset="0"/>
              </a:rPr>
              <a:t>BEAM ANALYSIS OF BY-PASS PIPE</a:t>
            </a:r>
            <a:endParaRPr lang="en-GB" sz="3600" b="1" dirty="0">
              <a:latin typeface="+mj-lt"/>
              <a:cs typeface="Times New Roman" pitchFamily="18" charset="0"/>
            </a:endParaRPr>
          </a:p>
        </p:txBody>
      </p:sp>
      <p:sp>
        <p:nvSpPr>
          <p:cNvPr id="3" name="Rectangle 2"/>
          <p:cNvSpPr/>
          <p:nvPr/>
        </p:nvSpPr>
        <p:spPr>
          <a:xfrm>
            <a:off x="1752600" y="800552"/>
            <a:ext cx="4572000" cy="1058110"/>
          </a:xfrm>
          <a:prstGeom prst="rect">
            <a:avLst/>
          </a:prstGeom>
        </p:spPr>
        <p:txBody>
          <a:bodyPr>
            <a:spAutoFit/>
          </a:bodyPr>
          <a:lstStyle/>
          <a:p>
            <a:pPr algn="just">
              <a:lnSpc>
                <a:spcPct val="80000"/>
              </a:lnSpc>
            </a:pPr>
            <a:r>
              <a:rPr lang="en-GB" sz="2000" dirty="0">
                <a:cs typeface="Times New Roman" pitchFamily="18" charset="0"/>
              </a:rPr>
              <a:t>Equilibrium of Vertical Forces :-	</a:t>
            </a:r>
          </a:p>
          <a:p>
            <a:pPr algn="just">
              <a:lnSpc>
                <a:spcPct val="80000"/>
              </a:lnSpc>
            </a:pPr>
            <a:r>
              <a:rPr lang="en-GB" sz="2000" dirty="0">
                <a:cs typeface="Times New Roman" pitchFamily="18" charset="0"/>
              </a:rPr>
              <a:t> </a:t>
            </a:r>
          </a:p>
          <a:p>
            <a:pPr algn="just">
              <a:lnSpc>
                <a:spcPct val="80000"/>
              </a:lnSpc>
            </a:pPr>
            <a:r>
              <a:rPr lang="en-GB" sz="2000" dirty="0">
                <a:cs typeface="Times New Roman" pitchFamily="18" charset="0"/>
              </a:rPr>
              <a:t>Equilibrium of Moments about end A :- </a:t>
            </a:r>
            <a:r>
              <a:rPr lang="en-GB" dirty="0">
                <a:solidFill>
                  <a:schemeClr val="accent2"/>
                </a:solidFill>
                <a:cs typeface="Times New Roman" pitchFamily="18" charset="0"/>
              </a:rPr>
              <a:t>		</a:t>
            </a:r>
            <a:endParaRPr lang="en-US" dirty="0"/>
          </a:p>
        </p:txBody>
      </p:sp>
      <p:graphicFrame>
        <p:nvGraphicFramePr>
          <p:cNvPr id="26626" name="Object 2"/>
          <p:cNvGraphicFramePr>
            <a:graphicFrameLocks noChangeAspect="1"/>
          </p:cNvGraphicFramePr>
          <p:nvPr/>
        </p:nvGraphicFramePr>
        <p:xfrm>
          <a:off x="5157786" y="775794"/>
          <a:ext cx="2058988" cy="355600"/>
        </p:xfrm>
        <a:graphic>
          <a:graphicData uri="http://schemas.openxmlformats.org/presentationml/2006/ole">
            <mc:AlternateContent xmlns:mc="http://schemas.openxmlformats.org/markup-compatibility/2006">
              <mc:Choice xmlns:v="urn:schemas-microsoft-com:vml" Requires="v">
                <p:oleObj spid="_x0000_s9322" name="Equation" r:id="rId3" imgW="1396800" imgH="241200" progId="Equation.3">
                  <p:embed/>
                </p:oleObj>
              </mc:Choice>
              <mc:Fallback>
                <p:oleObj name="Equation" r:id="rId3" imgW="13968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786" y="775794"/>
                        <a:ext cx="2058988"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7" name="Object 3"/>
          <p:cNvGraphicFramePr>
            <a:graphicFrameLocks noChangeAspect="1"/>
          </p:cNvGraphicFramePr>
          <p:nvPr/>
        </p:nvGraphicFramePr>
        <p:xfrm>
          <a:off x="6338888" y="1310631"/>
          <a:ext cx="1133475" cy="336550"/>
        </p:xfrm>
        <a:graphic>
          <a:graphicData uri="http://schemas.openxmlformats.org/presentationml/2006/ole">
            <mc:AlternateContent xmlns:mc="http://schemas.openxmlformats.org/markup-compatibility/2006">
              <mc:Choice xmlns:v="urn:schemas-microsoft-com:vml" Requires="v">
                <p:oleObj spid="_x0000_s9323" name="Equation" r:id="rId5" imgW="812520" imgH="241200" progId="Equation.3">
                  <p:embed/>
                </p:oleObj>
              </mc:Choice>
              <mc:Fallback>
                <p:oleObj name="Equation" r:id="rId5" imgW="8125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888" y="1310631"/>
                        <a:ext cx="1133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8" name="Object 4"/>
          <p:cNvGraphicFramePr>
            <a:graphicFrameLocks noChangeAspect="1"/>
          </p:cNvGraphicFramePr>
          <p:nvPr/>
        </p:nvGraphicFramePr>
        <p:xfrm>
          <a:off x="7620001" y="1212850"/>
          <a:ext cx="2778125" cy="501650"/>
        </p:xfrm>
        <a:graphic>
          <a:graphicData uri="http://schemas.openxmlformats.org/presentationml/2006/ole">
            <mc:AlternateContent xmlns:mc="http://schemas.openxmlformats.org/markup-compatibility/2006">
              <mc:Choice xmlns:v="urn:schemas-microsoft-com:vml" Requires="v">
                <p:oleObj spid="_x0000_s9324" name="Equation" r:id="rId7" imgW="1828800" imgH="330120" progId="Equation.3">
                  <p:embed/>
                </p:oleObj>
              </mc:Choice>
              <mc:Fallback>
                <p:oleObj name="Equation" r:id="rId7" imgW="1828800" imgH="3301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1" y="1212850"/>
                        <a:ext cx="27781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5"/>
          <p:cNvGraphicFramePr>
            <a:graphicFrameLocks noChangeAspect="1"/>
          </p:cNvGraphicFramePr>
          <p:nvPr/>
        </p:nvGraphicFramePr>
        <p:xfrm>
          <a:off x="2209800" y="1828800"/>
          <a:ext cx="1473200" cy="560388"/>
        </p:xfrm>
        <a:graphic>
          <a:graphicData uri="http://schemas.openxmlformats.org/presentationml/2006/ole">
            <mc:AlternateContent xmlns:mc="http://schemas.openxmlformats.org/markup-compatibility/2006">
              <mc:Choice xmlns:v="urn:schemas-microsoft-com:vml" Requires="v">
                <p:oleObj spid="_x0000_s9325" name="Equation" r:id="rId9" imgW="1168200" imgH="444240" progId="Equation.3">
                  <p:embed/>
                </p:oleObj>
              </mc:Choice>
              <mc:Fallback>
                <p:oleObj name="Equation" r:id="rId9" imgW="116820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1828800"/>
                        <a:ext cx="14732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0" name="Object 6"/>
          <p:cNvGraphicFramePr>
            <a:graphicFrameLocks noChangeAspect="1"/>
          </p:cNvGraphicFramePr>
          <p:nvPr/>
        </p:nvGraphicFramePr>
        <p:xfrm>
          <a:off x="2209800" y="2514600"/>
          <a:ext cx="2419350" cy="615950"/>
        </p:xfrm>
        <a:graphic>
          <a:graphicData uri="http://schemas.openxmlformats.org/presentationml/2006/ole">
            <mc:AlternateContent xmlns:mc="http://schemas.openxmlformats.org/markup-compatibility/2006">
              <mc:Choice xmlns:v="urn:schemas-microsoft-com:vml" Requires="v">
                <p:oleObj spid="_x0000_s9326" name="Equation" r:id="rId11" imgW="2044440" imgH="520560" progId="Equation.3">
                  <p:embed/>
                </p:oleObj>
              </mc:Choice>
              <mc:Fallback>
                <p:oleObj name="Equation" r:id="rId11" imgW="2044440" imgH="5205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2514600"/>
                        <a:ext cx="241935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1" name="Object 7"/>
          <p:cNvGraphicFramePr>
            <a:graphicFrameLocks noChangeAspect="1"/>
          </p:cNvGraphicFramePr>
          <p:nvPr/>
        </p:nvGraphicFramePr>
        <p:xfrm>
          <a:off x="2133601" y="3352800"/>
          <a:ext cx="2701925" cy="382588"/>
        </p:xfrm>
        <a:graphic>
          <a:graphicData uri="http://schemas.openxmlformats.org/presentationml/2006/ole">
            <mc:AlternateContent xmlns:mc="http://schemas.openxmlformats.org/markup-compatibility/2006">
              <mc:Choice xmlns:v="urn:schemas-microsoft-com:vml" Requires="v">
                <p:oleObj spid="_x0000_s9327" name="Equation" r:id="rId13" imgW="1701720" imgH="241200" progId="Equation.3">
                  <p:embed/>
                </p:oleObj>
              </mc:Choice>
              <mc:Fallback>
                <p:oleObj name="Equation" r:id="rId13" imgW="170172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3601" y="3352800"/>
                        <a:ext cx="2701925"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2" name="Object 8"/>
          <p:cNvGraphicFramePr>
            <a:graphicFrameLocks noChangeAspect="1"/>
          </p:cNvGraphicFramePr>
          <p:nvPr/>
        </p:nvGraphicFramePr>
        <p:xfrm>
          <a:off x="2133600" y="3886201"/>
          <a:ext cx="3200400" cy="387298"/>
        </p:xfrm>
        <a:graphic>
          <a:graphicData uri="http://schemas.openxmlformats.org/presentationml/2006/ole">
            <mc:AlternateContent xmlns:mc="http://schemas.openxmlformats.org/markup-compatibility/2006">
              <mc:Choice xmlns:v="urn:schemas-microsoft-com:vml" Requires="v">
                <p:oleObj spid="_x0000_s9328" name="Equation" r:id="rId15" imgW="1993680" imgH="241200" progId="Equation.3">
                  <p:embed/>
                </p:oleObj>
              </mc:Choice>
              <mc:Fallback>
                <p:oleObj name="Equation" r:id="rId15" imgW="199368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3600" y="3886201"/>
                        <a:ext cx="3200400" cy="38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3" name="Object 9"/>
          <p:cNvGraphicFramePr>
            <a:graphicFrameLocks noChangeAspect="1"/>
          </p:cNvGraphicFramePr>
          <p:nvPr/>
        </p:nvGraphicFramePr>
        <p:xfrm>
          <a:off x="6172992" y="1952625"/>
          <a:ext cx="4420542" cy="4420542"/>
        </p:xfrm>
        <a:graphic>
          <a:graphicData uri="http://schemas.openxmlformats.org/presentationml/2006/ole">
            <mc:AlternateContent xmlns:mc="http://schemas.openxmlformats.org/markup-compatibility/2006">
              <mc:Choice xmlns:v="urn:schemas-microsoft-com:vml" Requires="v">
                <p:oleObj spid="_x0000_s9329" name="CorelDRAW" r:id="rId17" imgW="5205960" imgH="9321840" progId="CorelDRAW.Graphic.9">
                  <p:embed/>
                </p:oleObj>
              </mc:Choice>
              <mc:Fallback>
                <p:oleObj name="CorelDRAW" r:id="rId17" imgW="5205960" imgH="9321840" progId="CorelDRAW.Graphic.9">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72992" y="1952625"/>
                        <a:ext cx="4420542" cy="4420542"/>
                      </a:xfrm>
                      <a:prstGeom prst="rect">
                        <a:avLst/>
                      </a:prstGeom>
                      <a:noFill/>
                      <a:ln>
                        <a:noFill/>
                      </a:ln>
                      <a:effectLst/>
                    </p:spPr>
                  </p:pic>
                </p:oleObj>
              </mc:Fallback>
            </mc:AlternateContent>
          </a:graphicData>
        </a:graphic>
      </p:graphicFrame>
      <p:sp>
        <p:nvSpPr>
          <p:cNvPr id="12" name="Rectangle 11"/>
          <p:cNvSpPr/>
          <p:nvPr/>
        </p:nvSpPr>
        <p:spPr>
          <a:xfrm>
            <a:off x="1752600" y="4343400"/>
            <a:ext cx="4267200" cy="2831544"/>
          </a:xfrm>
          <a:prstGeom prst="rect">
            <a:avLst/>
          </a:prstGeom>
        </p:spPr>
        <p:txBody>
          <a:bodyPr wrap="square">
            <a:spAutoFit/>
          </a:bodyPr>
          <a:lstStyle/>
          <a:p>
            <a:pPr algn="just"/>
            <a:r>
              <a:rPr lang="en-GB" sz="2000" dirty="0">
                <a:cs typeface="Times New Roman" pitchFamily="18" charset="0"/>
              </a:rPr>
              <a:t>The above calculations indicate that the bellows at the lower end of the pipe (adjacent to Reactor Number 6) was exposed to a non-axial (in fact a perpendicular or transverse) force of almost 30 </a:t>
            </a:r>
            <a:r>
              <a:rPr lang="en-GB" sz="2000" dirty="0" err="1">
                <a:cs typeface="Times New Roman" pitchFamily="18" charset="0"/>
              </a:rPr>
              <a:t>kN.</a:t>
            </a:r>
            <a:endParaRPr lang="en-GB" sz="2000" dirty="0">
              <a:cs typeface="Times New Roman" pitchFamily="18" charset="0"/>
            </a:endParaRPr>
          </a:p>
          <a:p>
            <a:pPr algn="just"/>
            <a:r>
              <a:rPr lang="en-GB" sz="2000" dirty="0">
                <a:cs typeface="Times New Roman" pitchFamily="18" charset="0"/>
              </a:rPr>
              <a:t>This was agreed as being the probable cause of failure</a:t>
            </a:r>
            <a:r>
              <a:rPr lang="en-GB" dirty="0">
                <a:solidFill>
                  <a:schemeClr val="accent2"/>
                </a:solidFill>
                <a:cs typeface="Times New Roman" pitchFamily="18" charset="0"/>
              </a:rPr>
              <a:t>.</a:t>
            </a:r>
          </a:p>
          <a:p>
            <a:pPr algn="just"/>
            <a:endParaRPr lang="en-GB" dirty="0">
              <a:solidFill>
                <a:schemeClr val="accent2"/>
              </a:solidFill>
              <a:latin typeface="CG Omega" pitchFamily="34" charset="0"/>
              <a:cs typeface="Times New Roman" pitchFamily="18" charset="0"/>
            </a:endParaRPr>
          </a:p>
        </p:txBody>
      </p:sp>
    </p:spTree>
    <p:extLst>
      <p:ext uri="{BB962C8B-B14F-4D97-AF65-F5344CB8AC3E}">
        <p14:creationId xmlns:p14="http://schemas.microsoft.com/office/powerpoint/2010/main" val="1896207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lix1"/>
          <p:cNvPicPr>
            <a:picLocks noChangeAspect="1" noChangeArrowheads="1"/>
          </p:cNvPicPr>
          <p:nvPr/>
        </p:nvPicPr>
        <p:blipFill>
          <a:blip r:embed="rId2" cstate="print"/>
          <a:srcRect/>
          <a:stretch>
            <a:fillRect/>
          </a:stretch>
        </p:blipFill>
        <p:spPr bwMode="auto">
          <a:xfrm>
            <a:off x="1828801" y="762000"/>
            <a:ext cx="4881383" cy="2209800"/>
          </a:xfrm>
          <a:prstGeom prst="rect">
            <a:avLst/>
          </a:prstGeom>
          <a:noFill/>
        </p:spPr>
      </p:pic>
      <p:sp>
        <p:nvSpPr>
          <p:cNvPr id="3" name="Rectangle 2"/>
          <p:cNvSpPr/>
          <p:nvPr/>
        </p:nvSpPr>
        <p:spPr>
          <a:xfrm>
            <a:off x="1981200" y="1"/>
            <a:ext cx="4572000" cy="4062651"/>
          </a:xfrm>
          <a:prstGeom prst="rect">
            <a:avLst/>
          </a:prstGeom>
        </p:spPr>
        <p:txBody>
          <a:bodyPr>
            <a:spAutoFit/>
          </a:bodyPr>
          <a:lstStyle/>
          <a:p>
            <a:r>
              <a:rPr lang="en-GB" sz="2000" dirty="0"/>
              <a:t>This schematic view indicates the basis of the incident</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sz="2000" b="1" u="sng" dirty="0"/>
              <a:t>RESULT:</a:t>
            </a:r>
          </a:p>
          <a:p>
            <a:endParaRPr lang="en-GB" sz="2000" dirty="0"/>
          </a:p>
          <a:p>
            <a:endParaRPr lang="en-US" dirty="0"/>
          </a:p>
        </p:txBody>
      </p:sp>
      <p:sp>
        <p:nvSpPr>
          <p:cNvPr id="4" name="Rectangle 3"/>
          <p:cNvSpPr/>
          <p:nvPr/>
        </p:nvSpPr>
        <p:spPr>
          <a:xfrm>
            <a:off x="1981200" y="3429001"/>
            <a:ext cx="8001000" cy="3059299"/>
          </a:xfrm>
          <a:prstGeom prst="rect">
            <a:avLst/>
          </a:prstGeom>
        </p:spPr>
        <p:txBody>
          <a:bodyPr wrap="square">
            <a:spAutoFit/>
          </a:bodyPr>
          <a:lstStyle/>
          <a:p>
            <a:pPr lvl="0" algn="just">
              <a:spcBef>
                <a:spcPct val="20000"/>
              </a:spcBef>
              <a:buFont typeface="Arial" pitchFamily="34" charset="0"/>
              <a:buChar char="•"/>
              <a:defRPr/>
            </a:pPr>
            <a:r>
              <a:rPr lang="en-GB" sz="2000" dirty="0">
                <a:cs typeface="Times New Roman" pitchFamily="18" charset="0"/>
              </a:rPr>
              <a:t>28 workers were killed and 36 injured on the site.</a:t>
            </a:r>
            <a:endParaRPr lang="en-GB" sz="2000" dirty="0"/>
          </a:p>
          <a:p>
            <a:pPr lvl="0" algn="just">
              <a:spcBef>
                <a:spcPct val="20000"/>
              </a:spcBef>
              <a:buFont typeface="Arial" pitchFamily="34" charset="0"/>
              <a:buChar char="•"/>
              <a:defRPr/>
            </a:pPr>
            <a:r>
              <a:rPr lang="en-GB" sz="2000" dirty="0">
                <a:cs typeface="Times New Roman" pitchFamily="18" charset="0"/>
              </a:rPr>
              <a:t>53 people were injured off-site.</a:t>
            </a:r>
            <a:endParaRPr lang="en-GB" sz="2000" dirty="0"/>
          </a:p>
          <a:p>
            <a:pPr lvl="0" algn="just">
              <a:spcBef>
                <a:spcPct val="20000"/>
              </a:spcBef>
              <a:buFont typeface="Arial" pitchFamily="34" charset="0"/>
              <a:buChar char="•"/>
              <a:defRPr/>
            </a:pPr>
            <a:r>
              <a:rPr lang="en-GB" sz="2000" dirty="0">
                <a:cs typeface="Times New Roman" pitchFamily="18" charset="0"/>
              </a:rPr>
              <a:t>1821 houses were damaged.</a:t>
            </a:r>
            <a:endParaRPr lang="en-GB" sz="2000" dirty="0"/>
          </a:p>
          <a:p>
            <a:pPr lvl="0" algn="just">
              <a:spcBef>
                <a:spcPct val="20000"/>
              </a:spcBef>
              <a:defRPr/>
            </a:pPr>
            <a:r>
              <a:rPr lang="en-GB" sz="2000" dirty="0">
                <a:cs typeface="Times New Roman" pitchFamily="18" charset="0"/>
              </a:rPr>
              <a:t> </a:t>
            </a:r>
            <a:r>
              <a:rPr lang="en-GB" sz="2000" b="1" u="sng" dirty="0">
                <a:cs typeface="Times New Roman" pitchFamily="18" charset="0"/>
              </a:rPr>
              <a:t>LESSONS</a:t>
            </a:r>
          </a:p>
          <a:p>
            <a:pPr lvl="0" algn="just">
              <a:spcBef>
                <a:spcPct val="20000"/>
              </a:spcBef>
              <a:defRPr/>
            </a:pPr>
            <a:r>
              <a:rPr lang="en-GB" sz="2000" dirty="0">
                <a:cs typeface="Times New Roman" pitchFamily="18" charset="0"/>
              </a:rPr>
              <a:t>The accident occurred due to:</a:t>
            </a:r>
            <a:endParaRPr lang="en-GB" sz="2000" dirty="0">
              <a:latin typeface="CG Omega" pitchFamily="34" charset="0"/>
              <a:cs typeface="Times New Roman" pitchFamily="18" charset="0"/>
            </a:endParaRPr>
          </a:p>
          <a:p>
            <a:pPr lvl="0" algn="just">
              <a:spcBef>
                <a:spcPct val="20000"/>
              </a:spcBef>
              <a:defRPr/>
            </a:pPr>
            <a:r>
              <a:rPr lang="en-GB" sz="2000" b="1" dirty="0">
                <a:cs typeface="Times New Roman" pitchFamily="18" charset="0"/>
              </a:rPr>
              <a:t>Poor Process Design</a:t>
            </a:r>
            <a:endParaRPr lang="en-GB" sz="2000" b="1" dirty="0"/>
          </a:p>
          <a:p>
            <a:pPr lvl="0" algn="just">
              <a:spcBef>
                <a:spcPct val="20000"/>
              </a:spcBef>
              <a:defRPr/>
            </a:pPr>
            <a:r>
              <a:rPr lang="en-GB" sz="2000" b="1" dirty="0">
                <a:cs typeface="Times New Roman" pitchFamily="18" charset="0"/>
              </a:rPr>
              <a:t>Lack of Understanding of Mechanical Loading of Process Equipment</a:t>
            </a:r>
            <a:endParaRPr lang="en-GB" sz="2000" b="1" dirty="0"/>
          </a:p>
          <a:p>
            <a:pPr lvl="0" algn="ctr">
              <a:spcBef>
                <a:spcPct val="20000"/>
              </a:spcBef>
              <a:defRPr/>
            </a:pPr>
            <a:endParaRPr lang="en-GB" sz="2000" dirty="0"/>
          </a:p>
        </p:txBody>
      </p:sp>
    </p:spTree>
    <p:extLst>
      <p:ext uri="{BB962C8B-B14F-4D97-AF65-F5344CB8AC3E}">
        <p14:creationId xmlns:p14="http://schemas.microsoft.com/office/powerpoint/2010/main" val="1512183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FUKUSHIMA DAIICHI NUCLEAR DISASTER</a:t>
            </a:r>
            <a:r>
              <a:rPr lang="en-IN" dirty="0"/>
              <a:t/>
            </a:r>
            <a:br>
              <a:rPr lang="en-IN" dirty="0"/>
            </a:br>
            <a:endParaRPr lang="en-US" dirty="0"/>
          </a:p>
        </p:txBody>
      </p:sp>
      <p:pic>
        <p:nvPicPr>
          <p:cNvPr id="4" name="Content Placeholder 3"/>
          <p:cNvPicPr>
            <a:picLocks noGrp="1" noChangeAspect="1"/>
          </p:cNvPicPr>
          <p:nvPr>
            <p:ph idx="1"/>
          </p:nvPr>
        </p:nvPicPr>
        <p:blipFill>
          <a:blip r:embed="rId2"/>
          <a:stretch>
            <a:fillRect/>
          </a:stretch>
        </p:blipFill>
        <p:spPr>
          <a:xfrm>
            <a:off x="6875293" y="1417639"/>
            <a:ext cx="3759369" cy="323056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1676401" y="1417638"/>
            <a:ext cx="3253185" cy="3230562"/>
          </a:xfrm>
          <a:prstGeom prst="rect">
            <a:avLst/>
          </a:prstGeom>
          <a:ln>
            <a:noFill/>
          </a:ln>
          <a:effectLst>
            <a:outerShdw blurRad="190500" algn="tl" rotWithShape="0">
              <a:srgbClr val="000000">
                <a:alpha val="70000"/>
              </a:srgbClr>
            </a:outerShdw>
          </a:effectLst>
        </p:spPr>
      </p:pic>
      <p:sp>
        <p:nvSpPr>
          <p:cNvPr id="6" name="Right Arrow 5"/>
          <p:cNvSpPr/>
          <p:nvPr/>
        </p:nvSpPr>
        <p:spPr>
          <a:xfrm>
            <a:off x="5181600" y="2514600"/>
            <a:ext cx="1524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 name="TextBox 6"/>
          <p:cNvSpPr txBox="1"/>
          <p:nvPr/>
        </p:nvSpPr>
        <p:spPr>
          <a:xfrm>
            <a:off x="2737346" y="5181600"/>
            <a:ext cx="1131293" cy="400110"/>
          </a:xfrm>
          <a:prstGeom prst="rect">
            <a:avLst/>
          </a:prstGeom>
          <a:noFill/>
        </p:spPr>
        <p:txBody>
          <a:bodyPr wrap="square" rtlCol="0">
            <a:spAutoFit/>
          </a:bodyPr>
          <a:lstStyle/>
          <a:p>
            <a:r>
              <a:rPr lang="en-US" sz="2000" b="1" dirty="0" smtClean="0">
                <a:latin typeface="Century Gothic" panose="020B0502020202020204" pitchFamily="34" charset="0"/>
              </a:rPr>
              <a:t>BEFORE</a:t>
            </a:r>
            <a:endParaRPr lang="en-IN" sz="2000" b="1" dirty="0">
              <a:latin typeface="Century Gothic" panose="020B0502020202020204" pitchFamily="34" charset="0"/>
            </a:endParaRPr>
          </a:p>
        </p:txBody>
      </p:sp>
      <p:sp>
        <p:nvSpPr>
          <p:cNvPr id="8" name="TextBox 7"/>
          <p:cNvSpPr txBox="1"/>
          <p:nvPr/>
        </p:nvSpPr>
        <p:spPr>
          <a:xfrm>
            <a:off x="8189330" y="5181600"/>
            <a:ext cx="1131293" cy="400110"/>
          </a:xfrm>
          <a:prstGeom prst="rect">
            <a:avLst/>
          </a:prstGeom>
          <a:noFill/>
        </p:spPr>
        <p:txBody>
          <a:bodyPr wrap="square" rtlCol="0">
            <a:spAutoFit/>
          </a:bodyPr>
          <a:lstStyle/>
          <a:p>
            <a:r>
              <a:rPr lang="en-US" sz="2000" b="1" dirty="0" smtClean="0">
                <a:latin typeface="Century Gothic" panose="020B0502020202020204" pitchFamily="34" charset="0"/>
              </a:rPr>
              <a:t>AFTER</a:t>
            </a:r>
            <a:endParaRPr lang="en-IN" sz="2000" b="1" dirty="0">
              <a:latin typeface="Century Gothic" panose="020B0502020202020204" pitchFamily="34" charset="0"/>
            </a:endParaRPr>
          </a:p>
        </p:txBody>
      </p:sp>
    </p:spTree>
    <p:extLst>
      <p:ext uri="{BB962C8B-B14F-4D97-AF65-F5344CB8AC3E}">
        <p14:creationId xmlns:p14="http://schemas.microsoft.com/office/powerpoint/2010/main" val="3123102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18328" y="558309"/>
            <a:ext cx="646412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t>OVERVIEW</a:t>
            </a:r>
            <a:endParaRPr lang="en-US" sz="3600" b="1" dirty="0"/>
          </a:p>
        </p:txBody>
      </p:sp>
      <p:sp>
        <p:nvSpPr>
          <p:cNvPr id="3" name="Content Placeholder 2"/>
          <p:cNvSpPr txBox="1">
            <a:spLocks/>
          </p:cNvSpPr>
          <p:nvPr/>
        </p:nvSpPr>
        <p:spPr>
          <a:xfrm>
            <a:off x="2084610" y="1883872"/>
            <a:ext cx="646412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Need Of The Topic</a:t>
            </a:r>
          </a:p>
          <a:p>
            <a:r>
              <a:rPr lang="en-US" dirty="0" smtClean="0"/>
              <a:t>Brief Introduction </a:t>
            </a:r>
          </a:p>
          <a:p>
            <a:r>
              <a:rPr lang="en-US" dirty="0" smtClean="0"/>
              <a:t>Major Accidents </a:t>
            </a:r>
          </a:p>
          <a:p>
            <a:r>
              <a:rPr lang="en-US" dirty="0" smtClean="0"/>
              <a:t>Preventive measures &amp; Policies</a:t>
            </a:r>
          </a:p>
          <a:p>
            <a:r>
              <a:rPr lang="en-US" dirty="0" smtClean="0"/>
              <a:t> Risk Control Measures</a:t>
            </a:r>
          </a:p>
          <a:p>
            <a:r>
              <a:rPr lang="en-US" dirty="0" smtClean="0"/>
              <a:t>Conclusion </a:t>
            </a:r>
            <a:endParaRPr lang="en-US" dirty="0"/>
          </a:p>
        </p:txBody>
      </p:sp>
    </p:spTree>
    <p:extLst>
      <p:ext uri="{BB962C8B-B14F-4D97-AF65-F5344CB8AC3E}">
        <p14:creationId xmlns:p14="http://schemas.microsoft.com/office/powerpoint/2010/main" val="2741427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r>
              <a:rPr lang="en-US" altLang="en-US" sz="3600" b="1" dirty="0"/>
              <a:t>FUKUSHIMA DAIICHI POWER PLANT </a:t>
            </a:r>
          </a:p>
        </p:txBody>
      </p:sp>
      <p:sp>
        <p:nvSpPr>
          <p:cNvPr id="15362" name="Content Placeholder 2"/>
          <p:cNvSpPr>
            <a:spLocks noGrp="1"/>
          </p:cNvSpPr>
          <p:nvPr>
            <p:ph idx="4294967295"/>
          </p:nvPr>
        </p:nvSpPr>
        <p:spPr>
          <a:xfrm>
            <a:off x="228600" y="1420813"/>
            <a:ext cx="6629400" cy="4525963"/>
          </a:xfrm>
        </p:spPr>
        <p:txBody>
          <a:bodyPr>
            <a:noAutofit/>
          </a:bodyPr>
          <a:lstStyle/>
          <a:p>
            <a:r>
              <a:rPr lang="en-US" altLang="en-US" sz="2800" dirty="0"/>
              <a:t>Fukushima Daiichi plant comprised </a:t>
            </a:r>
            <a:r>
              <a:rPr lang="en-US" altLang="en-US" sz="2800" dirty="0" smtClean="0"/>
              <a:t>of</a:t>
            </a:r>
            <a:r>
              <a:rPr lang="en-US" altLang="en-US" sz="2800" dirty="0" smtClean="0"/>
              <a:t> </a:t>
            </a:r>
            <a:r>
              <a:rPr lang="en-US" altLang="en-US" sz="2800" dirty="0"/>
              <a:t>six separate nuclear reactors. All reactors were water boiled type, maintained by Tokyo Electric Power Company TEPCO.</a:t>
            </a:r>
          </a:p>
          <a:p>
            <a:r>
              <a:rPr lang="en-US" altLang="en-US" sz="2800" dirty="0"/>
              <a:t>The plant was protected by a seawall protection designed to withstand a 5.7 m tsunami</a:t>
            </a:r>
            <a:r>
              <a:rPr lang="en-US" altLang="en-US" sz="2800" i="1" dirty="0"/>
              <a:t>. </a:t>
            </a:r>
            <a:r>
              <a:rPr lang="en-US" altLang="en-US" sz="1800" i="1" dirty="0"/>
              <a:t>Obviously this was not enough high to protect against tsunami on 11.03.2011</a:t>
            </a:r>
            <a:r>
              <a:rPr lang="en-US" altLang="en-US" sz="1800" i="1" dirty="0" smtClean="0"/>
              <a:t>.</a:t>
            </a:r>
          </a:p>
          <a:p>
            <a:r>
              <a:rPr lang="en-IN" sz="2800" dirty="0"/>
              <a:t>The sister plant </a:t>
            </a:r>
            <a:r>
              <a:rPr lang="en-IN" sz="2800" dirty="0" smtClean="0"/>
              <a:t>is </a:t>
            </a:r>
            <a:r>
              <a:rPr lang="en-IN" sz="2800" dirty="0"/>
              <a:t>located to the south and also run by TEPCO</a:t>
            </a:r>
            <a:endParaRPr lang="en-US" alt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19900" y="1740694"/>
            <a:ext cx="5019675" cy="3886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5549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2007590" y="-14288"/>
            <a:ext cx="8229600" cy="1143000"/>
          </a:xfrm>
        </p:spPr>
        <p:txBody>
          <a:bodyPr>
            <a:normAutofit/>
          </a:bodyPr>
          <a:lstStyle/>
          <a:p>
            <a:r>
              <a:rPr lang="en-US" altLang="en-US" sz="3600" b="1" dirty="0" smtClean="0"/>
              <a:t>PARAMETERS OF POWER PLANT </a:t>
            </a:r>
            <a:endParaRPr lang="en-US" altLang="en-US" sz="3600" b="1" dirty="0"/>
          </a:p>
        </p:txBody>
      </p:sp>
      <p:pic>
        <p:nvPicPr>
          <p:cNvPr id="18434"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31390" y="1128712"/>
            <a:ext cx="8382000" cy="52759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92853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1676398" y="-4763"/>
            <a:ext cx="8229600" cy="1143000"/>
          </a:xfrm>
          <a:ln/>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u-HU" altLang="en-US" sz="3600" b="1" dirty="0" smtClean="0"/>
              <a:t>ACCIDENT CAUSE</a:t>
            </a:r>
            <a:endParaRPr lang="hu-HU" altLang="en-US" sz="3600" b="1" dirty="0"/>
          </a:p>
        </p:txBody>
      </p:sp>
      <p:sp>
        <p:nvSpPr>
          <p:cNvPr id="4098" name="Rectangle 2"/>
          <p:cNvSpPr>
            <a:spLocks noGrp="1" noChangeArrowheads="1"/>
          </p:cNvSpPr>
          <p:nvPr>
            <p:ph type="body" idx="1"/>
          </p:nvPr>
        </p:nvSpPr>
        <p:spPr>
          <a:xfrm>
            <a:off x="416717" y="6172200"/>
            <a:ext cx="11775283" cy="3047999"/>
          </a:xfrm>
          <a:ln/>
        </p:spPr>
        <p:txBody>
          <a:bodyPr>
            <a:noAutofit/>
          </a:bodyPr>
          <a:lstStyle/>
          <a:p>
            <a:pPr marL="0" indent="0">
              <a:spcBef>
                <a:spcPts val="500"/>
              </a:spcBef>
              <a:buNone/>
              <a:tabLst>
                <a:tab pos="88900" algn="l"/>
                <a:tab pos="201613" algn="l"/>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Lst>
            </a:pPr>
            <a:r>
              <a:rPr lang="en-US" altLang="en-US" sz="1800" b="1" i="1" dirty="0">
                <a:latin typeface="Calibri" panose="020F0502020204030204" pitchFamily="34" charset="0"/>
              </a:rPr>
              <a:t>11/03/2011,</a:t>
            </a:r>
            <a:r>
              <a:rPr lang="en-GB" altLang="en-US" sz="1800" b="1" i="1" dirty="0">
                <a:latin typeface="Calibri" panose="020F0502020204030204" pitchFamily="34" charset="0"/>
              </a:rPr>
              <a:t> 2:46 p.m. local time near the Japanese island of Honshu was an earthquake of 9 on the Richter scale.</a:t>
            </a:r>
          </a:p>
          <a:p>
            <a:pPr marL="88900" indent="-88900">
              <a:spcBef>
                <a:spcPts val="500"/>
              </a:spcBef>
              <a:buFont typeface="Times New Roman" panose="02020603050405020304" pitchFamily="18" charset="0"/>
              <a:buChar char="•"/>
              <a:tabLst>
                <a:tab pos="88900" algn="l"/>
                <a:tab pos="201613" algn="l"/>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Lst>
            </a:pPr>
            <a:r>
              <a:rPr lang="en-US" altLang="en-US" sz="1400" dirty="0">
                <a:latin typeface="Calibri" panose="020F0502020204030204" pitchFamily="34" charset="0"/>
              </a:rPr>
              <a:t>The quake had an impact on section of north-east coast of Japan where they are located a series of nuclear power plants (NPP</a:t>
            </a:r>
            <a:r>
              <a:rPr lang="en-US" altLang="en-US" sz="1400" dirty="0" smtClean="0">
                <a:latin typeface="Calibri" panose="020F0502020204030204" pitchFamily="34" charset="0"/>
              </a:rPr>
              <a:t>).</a:t>
            </a:r>
            <a:endParaRPr lang="en-US" altLang="en-US" sz="1400" dirty="0">
              <a:latin typeface="Calibri" panose="020F0502020204030204" pitchFamily="34"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293" y="1005129"/>
            <a:ext cx="5611813" cy="49384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0583183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idx="4294967295"/>
          </p:nvPr>
        </p:nvSpPr>
        <p:spPr/>
        <p:txBody>
          <a:bodyPr>
            <a:normAutofit/>
          </a:bodyPr>
          <a:lstStyle/>
          <a:p>
            <a:r>
              <a:rPr lang="en-US" altLang="en-US" sz="3600" b="1" dirty="0"/>
              <a:t>SITUATION AT THE TIME OF THE QUAKE</a:t>
            </a:r>
          </a:p>
        </p:txBody>
      </p:sp>
      <p:sp>
        <p:nvSpPr>
          <p:cNvPr id="3" name="Content Placeholder 2"/>
          <p:cNvSpPr>
            <a:spLocks noGrp="1"/>
          </p:cNvSpPr>
          <p:nvPr>
            <p:ph idx="4294967295"/>
          </p:nvPr>
        </p:nvSpPr>
        <p:spPr/>
        <p:txBody>
          <a:bodyPr>
            <a:normAutofit/>
          </a:bodyPr>
          <a:lstStyle/>
          <a:p>
            <a:pPr algn="just">
              <a:lnSpc>
                <a:spcPct val="90000"/>
              </a:lnSpc>
            </a:pPr>
            <a:r>
              <a:rPr lang="en-US" altLang="en-US" sz="2800" dirty="0"/>
              <a:t>R</a:t>
            </a:r>
            <a:r>
              <a:rPr lang="en-US" altLang="en-US" sz="2800" dirty="0" smtClean="0"/>
              <a:t>eactor </a:t>
            </a:r>
            <a:r>
              <a:rPr lang="en-US" altLang="en-US" sz="2800" dirty="0"/>
              <a:t>4 had been </a:t>
            </a:r>
            <a:r>
              <a:rPr lang="en-US" altLang="en-US" sz="2800" dirty="0" smtClean="0"/>
              <a:t>de-fueled.</a:t>
            </a:r>
          </a:p>
          <a:p>
            <a:pPr algn="just">
              <a:lnSpc>
                <a:spcPct val="90000"/>
              </a:lnSpc>
            </a:pPr>
            <a:r>
              <a:rPr lang="en-US" altLang="en-US" sz="2800" dirty="0" smtClean="0"/>
              <a:t>Reactors 5 </a:t>
            </a:r>
            <a:r>
              <a:rPr lang="en-US" altLang="en-US" sz="2800" dirty="0"/>
              <a:t>and 6 were in cold shutdown </a:t>
            </a:r>
            <a:r>
              <a:rPr lang="en-US" altLang="en-US" sz="2800" dirty="0" smtClean="0"/>
              <a:t>state for </a:t>
            </a:r>
            <a:r>
              <a:rPr lang="en-US" altLang="en-US" sz="2800" dirty="0"/>
              <a:t>planned regular maintenance (refueling).</a:t>
            </a:r>
          </a:p>
          <a:p>
            <a:pPr algn="just">
              <a:lnSpc>
                <a:spcPct val="90000"/>
              </a:lnSpc>
            </a:pPr>
            <a:r>
              <a:rPr lang="en-US" altLang="en-US" sz="2800" dirty="0"/>
              <a:t>Reactors 1,2 and  3 were operating. </a:t>
            </a:r>
            <a:endParaRPr lang="en-US" altLang="en-US" sz="2800" dirty="0" smtClean="0"/>
          </a:p>
          <a:p>
            <a:pPr algn="just">
              <a:lnSpc>
                <a:spcPct val="90000"/>
              </a:lnSpc>
            </a:pPr>
            <a:r>
              <a:rPr lang="en-US" altLang="en-US" sz="2800" dirty="0" smtClean="0"/>
              <a:t>At </a:t>
            </a:r>
            <a:r>
              <a:rPr lang="en-US" altLang="en-US" sz="2800" dirty="0"/>
              <a:t>the moment of the quake, </a:t>
            </a:r>
            <a:r>
              <a:rPr lang="en-US" altLang="en-US" sz="2800" dirty="0" smtClean="0"/>
              <a:t>reactors got </a:t>
            </a:r>
            <a:r>
              <a:rPr lang="en-US" altLang="en-US" sz="2800" dirty="0"/>
              <a:t>shut down automatically. </a:t>
            </a:r>
            <a:endParaRPr lang="en-US" altLang="en-US" sz="2800" dirty="0" smtClean="0"/>
          </a:p>
          <a:p>
            <a:pPr algn="just">
              <a:lnSpc>
                <a:spcPct val="90000"/>
              </a:lnSpc>
            </a:pPr>
            <a:r>
              <a:rPr lang="en-US" altLang="en-US" sz="2800" dirty="0" smtClean="0"/>
              <a:t>Emergency </a:t>
            </a:r>
            <a:r>
              <a:rPr lang="en-US" altLang="en-US" sz="2800" dirty="0"/>
              <a:t>generators started to run to pump the water needed to cool the reactors</a:t>
            </a:r>
            <a:r>
              <a:rPr lang="en-US" altLang="en-US" dirty="0"/>
              <a:t>.</a:t>
            </a:r>
          </a:p>
        </p:txBody>
      </p:sp>
    </p:spTree>
    <p:extLst>
      <p:ext uri="{BB962C8B-B14F-4D97-AF65-F5344CB8AC3E}">
        <p14:creationId xmlns:p14="http://schemas.microsoft.com/office/powerpoint/2010/main" val="1721419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idx="4294967295"/>
          </p:nvPr>
        </p:nvSpPr>
        <p:spPr/>
        <p:txBody>
          <a:bodyPr/>
          <a:lstStyle/>
          <a:p>
            <a:endParaRPr lang="en-US" altLang="en-US" dirty="0"/>
          </a:p>
        </p:txBody>
      </p:sp>
      <p:pic>
        <p:nvPicPr>
          <p:cNvPr id="2150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811" y="0"/>
            <a:ext cx="12058117" cy="6629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10029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fontScale="90000"/>
          </a:bodyPr>
          <a:lstStyle/>
          <a:p>
            <a:r>
              <a:rPr lang="en-US" altLang="en-US" sz="4000" b="1" dirty="0"/>
              <a:t>OVERHEATING OF REACTORS AND SPENT FUEL POOL</a:t>
            </a:r>
          </a:p>
        </p:txBody>
      </p:sp>
      <p:sp>
        <p:nvSpPr>
          <p:cNvPr id="3" name="Content Placeholder 2"/>
          <p:cNvSpPr>
            <a:spLocks noGrp="1"/>
          </p:cNvSpPr>
          <p:nvPr>
            <p:ph idx="4294967295"/>
          </p:nvPr>
        </p:nvSpPr>
        <p:spPr/>
        <p:txBody>
          <a:bodyPr>
            <a:normAutofit/>
          </a:bodyPr>
          <a:lstStyle/>
          <a:p>
            <a:pPr algn="just">
              <a:lnSpc>
                <a:spcPct val="80000"/>
              </a:lnSpc>
            </a:pPr>
            <a:r>
              <a:rPr lang="en-US" altLang="en-US" sz="3000" dirty="0"/>
              <a:t>There were three independent cooling systems</a:t>
            </a:r>
            <a:r>
              <a:rPr lang="en-US" altLang="en-US" sz="3000" dirty="0" smtClean="0"/>
              <a:t>.</a:t>
            </a:r>
          </a:p>
          <a:p>
            <a:pPr algn="just">
              <a:lnSpc>
                <a:spcPct val="80000"/>
              </a:lnSpc>
            </a:pPr>
            <a:r>
              <a:rPr lang="en-US" altLang="en-US" sz="3000" dirty="0" smtClean="0"/>
              <a:t> </a:t>
            </a:r>
            <a:r>
              <a:rPr lang="en-US" altLang="en-US" sz="3000" dirty="0"/>
              <a:t>All </a:t>
            </a:r>
            <a:r>
              <a:rPr lang="en-US" altLang="en-US" sz="3000" dirty="0" smtClean="0"/>
              <a:t>the three </a:t>
            </a:r>
            <a:r>
              <a:rPr lang="en-US" altLang="en-US" sz="3000" dirty="0"/>
              <a:t>cooling systems </a:t>
            </a:r>
            <a:r>
              <a:rPr lang="en-US" altLang="en-US" sz="3000" dirty="0" smtClean="0"/>
              <a:t>failed because the connection </a:t>
            </a:r>
            <a:r>
              <a:rPr lang="en-US" altLang="en-US" sz="3000" dirty="0"/>
              <a:t>to the electricity was interrupted. </a:t>
            </a:r>
            <a:endParaRPr lang="en-US" altLang="en-US" sz="3000" dirty="0" smtClean="0"/>
          </a:p>
          <a:p>
            <a:pPr algn="just">
              <a:lnSpc>
                <a:spcPct val="80000"/>
              </a:lnSpc>
            </a:pPr>
            <a:r>
              <a:rPr lang="en-US" altLang="en-US" sz="3000" dirty="0" smtClean="0"/>
              <a:t>Independent </a:t>
            </a:r>
            <a:r>
              <a:rPr lang="en-US" altLang="en-US" sz="3000" dirty="0"/>
              <a:t>cooling based on generators </a:t>
            </a:r>
            <a:r>
              <a:rPr lang="en-US" altLang="en-US" sz="3000" dirty="0" smtClean="0"/>
              <a:t>was failed. </a:t>
            </a:r>
            <a:r>
              <a:rPr lang="en-US" altLang="en-US" sz="1100" dirty="0"/>
              <a:t>also broken, because they were flooded by tsunami.</a:t>
            </a:r>
          </a:p>
          <a:p>
            <a:pPr algn="just">
              <a:lnSpc>
                <a:spcPct val="80000"/>
              </a:lnSpc>
            </a:pPr>
            <a:r>
              <a:rPr lang="en-US" altLang="en-US" sz="3000" dirty="0"/>
              <a:t>R</a:t>
            </a:r>
            <a:r>
              <a:rPr lang="en-US" altLang="en-US" sz="3000" dirty="0" smtClean="0"/>
              <a:t>eactors </a:t>
            </a:r>
            <a:r>
              <a:rPr lang="en-US" altLang="en-US" sz="3000" dirty="0"/>
              <a:t>and spent fuel pool started to </a:t>
            </a:r>
            <a:r>
              <a:rPr lang="en-US" altLang="en-US" sz="3000" dirty="0" smtClean="0"/>
              <a:t>heat. </a:t>
            </a:r>
            <a:r>
              <a:rPr lang="en-US" altLang="en-US" sz="1400" dirty="0"/>
              <a:t>due to the radioactive decay of fission products. </a:t>
            </a:r>
          </a:p>
          <a:p>
            <a:pPr>
              <a:lnSpc>
                <a:spcPct val="80000"/>
              </a:lnSpc>
            </a:pPr>
            <a:r>
              <a:rPr lang="en-US" altLang="en-US" sz="3000" dirty="0"/>
              <a:t>Soon after the tsunami, </a:t>
            </a:r>
            <a:r>
              <a:rPr lang="en-US" altLang="en-US" sz="3000" dirty="0" smtClean="0"/>
              <a:t>there was a partial </a:t>
            </a:r>
            <a:r>
              <a:rPr lang="en-US" altLang="en-US" sz="3000" dirty="0"/>
              <a:t>core meltdown in reactors 1, 2, and 3. </a:t>
            </a:r>
          </a:p>
          <a:p>
            <a:pPr>
              <a:lnSpc>
                <a:spcPct val="80000"/>
              </a:lnSpc>
            </a:pPr>
            <a:endParaRPr lang="en-US" altLang="en-US" sz="3000" dirty="0"/>
          </a:p>
          <a:p>
            <a:pPr>
              <a:lnSpc>
                <a:spcPct val="80000"/>
              </a:lnSpc>
            </a:pPr>
            <a:endParaRPr lang="en-US" altLang="en-US" sz="3000" dirty="0"/>
          </a:p>
        </p:txBody>
      </p:sp>
    </p:spTree>
    <p:extLst>
      <p:ext uri="{BB962C8B-B14F-4D97-AF65-F5344CB8AC3E}">
        <p14:creationId xmlns:p14="http://schemas.microsoft.com/office/powerpoint/2010/main" val="2414095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975610"/>
            <a:ext cx="5991226" cy="57224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1981200" y="46038"/>
            <a:ext cx="8229600" cy="94456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600" b="1" dirty="0"/>
              <a:t>ANATOMY OF FUKUSHIMA DAIICHI BLASTS</a:t>
            </a:r>
          </a:p>
        </p:txBody>
      </p:sp>
    </p:spTree>
    <p:extLst>
      <p:ext uri="{BB962C8B-B14F-4D97-AF65-F5344CB8AC3E}">
        <p14:creationId xmlns:p14="http://schemas.microsoft.com/office/powerpoint/2010/main" val="1580488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idx="4294967295"/>
          </p:nvPr>
        </p:nvSpPr>
        <p:spPr/>
        <p:txBody>
          <a:bodyPr>
            <a:normAutofit/>
          </a:bodyPr>
          <a:lstStyle/>
          <a:p>
            <a:pPr>
              <a:tabLst>
                <a:tab pos="742950" algn="l"/>
              </a:tabLst>
            </a:pPr>
            <a:r>
              <a:rPr lang="en-US" altLang="en-US" sz="3600" b="1" dirty="0" smtClean="0"/>
              <a:t>EXPLOSIONS AND FIRES</a:t>
            </a:r>
            <a:endParaRPr lang="en-US" altLang="en-US" sz="3600" b="1" dirty="0"/>
          </a:p>
        </p:txBody>
      </p:sp>
      <p:sp>
        <p:nvSpPr>
          <p:cNvPr id="3" name="Content Placeholder 2"/>
          <p:cNvSpPr>
            <a:spLocks noGrp="1"/>
          </p:cNvSpPr>
          <p:nvPr>
            <p:ph idx="4294967295"/>
          </p:nvPr>
        </p:nvSpPr>
        <p:spPr>
          <a:xfrm>
            <a:off x="609600" y="1676400"/>
            <a:ext cx="10972800" cy="4525963"/>
          </a:xfrm>
        </p:spPr>
        <p:txBody>
          <a:bodyPr>
            <a:normAutofit/>
          </a:bodyPr>
          <a:lstStyle/>
          <a:p>
            <a:pPr algn="just"/>
            <a:r>
              <a:rPr lang="en-US" altLang="en-US" sz="2700" dirty="0"/>
              <a:t> </a:t>
            </a:r>
            <a:r>
              <a:rPr lang="en-US" altLang="en-US" sz="1200" dirty="0"/>
              <a:t>Hydrogen  formed in chemical reactions exploded and destroyed the </a:t>
            </a:r>
            <a:r>
              <a:rPr lang="en-US" altLang="en-US" sz="2800" dirty="0"/>
              <a:t>U</a:t>
            </a:r>
            <a:r>
              <a:rPr lang="en-US" altLang="en-US" sz="2800" dirty="0" smtClean="0"/>
              <a:t>pper </a:t>
            </a:r>
            <a:r>
              <a:rPr lang="en-US" altLang="en-US" sz="2800" dirty="0"/>
              <a:t>cladding of the </a:t>
            </a:r>
            <a:r>
              <a:rPr lang="en-US" altLang="en-US" sz="2800" dirty="0"/>
              <a:t>housing buildings of </a:t>
            </a:r>
            <a:r>
              <a:rPr lang="en-US" altLang="en-US" sz="2800" dirty="0"/>
              <a:t>reactors 1, 3, and </a:t>
            </a:r>
            <a:r>
              <a:rPr lang="en-US" altLang="en-US" sz="2800" dirty="0" smtClean="0"/>
              <a:t>4</a:t>
            </a:r>
            <a:r>
              <a:rPr lang="en-US" altLang="en-US" sz="2800" dirty="0"/>
              <a:t> </a:t>
            </a:r>
            <a:r>
              <a:rPr lang="en-US" altLang="en-US" sz="2800" dirty="0" smtClean="0"/>
              <a:t>was destroyed.</a:t>
            </a:r>
            <a:endParaRPr lang="en-US" altLang="en-US" sz="2800" dirty="0"/>
          </a:p>
          <a:p>
            <a:pPr algn="just"/>
            <a:r>
              <a:rPr lang="en-US" altLang="en-US" sz="2800" dirty="0"/>
              <a:t>Explosion on reactor </a:t>
            </a:r>
            <a:r>
              <a:rPr lang="en-US" altLang="en-US" sz="2800" dirty="0" smtClean="0"/>
              <a:t>3 </a:t>
            </a:r>
            <a:r>
              <a:rPr lang="en-US" altLang="en-US" sz="2800" dirty="0"/>
              <a:t>severely damaged reactor building </a:t>
            </a:r>
            <a:r>
              <a:rPr lang="en-US" altLang="en-US" sz="2800" dirty="0" smtClean="0"/>
              <a:t>4.</a:t>
            </a:r>
          </a:p>
          <a:p>
            <a:pPr algn="just"/>
            <a:r>
              <a:rPr lang="en-US" altLang="en-US" sz="2800" dirty="0"/>
              <a:t>H</a:t>
            </a:r>
            <a:r>
              <a:rPr lang="en-US" altLang="en-US" sz="2800" dirty="0" smtClean="0"/>
              <a:t>ydrogen leak started </a:t>
            </a:r>
            <a:r>
              <a:rPr lang="en-US" altLang="en-US" sz="2800" dirty="0"/>
              <a:t>from </a:t>
            </a:r>
            <a:r>
              <a:rPr lang="en-US" altLang="en-US" sz="2800" dirty="0" smtClean="0"/>
              <a:t>reactor 3 </a:t>
            </a:r>
            <a:r>
              <a:rPr lang="en-US" altLang="en-US" sz="2800" dirty="0"/>
              <a:t>to </a:t>
            </a:r>
            <a:r>
              <a:rPr lang="en-US" altLang="en-US" sz="2800" dirty="0" smtClean="0"/>
              <a:t>4 </a:t>
            </a:r>
            <a:r>
              <a:rPr lang="en-US" altLang="en-US" sz="2800" dirty="0"/>
              <a:t>through underground tunnels.</a:t>
            </a:r>
          </a:p>
          <a:p>
            <a:pPr algn="just"/>
            <a:r>
              <a:rPr lang="en-US" altLang="en-US" sz="2800" dirty="0"/>
              <a:t>There </a:t>
            </a:r>
            <a:r>
              <a:rPr lang="en-US" altLang="en-US" sz="2800" dirty="0" smtClean="0"/>
              <a:t>was an </a:t>
            </a:r>
            <a:r>
              <a:rPr lang="en-US" altLang="en-US" sz="2800" dirty="0"/>
              <a:t>explosion and </a:t>
            </a:r>
            <a:r>
              <a:rPr lang="en-US" altLang="en-US" sz="2800" dirty="0" smtClean="0"/>
              <a:t>reactor 2 caught fire. </a:t>
            </a:r>
            <a:endParaRPr lang="en-US" altLang="en-US" sz="2800" dirty="0"/>
          </a:p>
          <a:p>
            <a:pPr algn="just"/>
            <a:r>
              <a:rPr lang="en-US" altLang="en-US" sz="2800" dirty="0"/>
              <a:t>Spent fuel rods stored in spent fuel pools of units 1–4 began to overheat as water levels in the pools dropped. </a:t>
            </a:r>
            <a:endParaRPr lang="en-US" altLang="en-US" sz="2800" dirty="0" smtClean="0"/>
          </a:p>
          <a:p>
            <a:pPr algn="just"/>
            <a:r>
              <a:rPr lang="en-US" altLang="en-US" sz="2800" dirty="0" smtClean="0"/>
              <a:t>Constant </a:t>
            </a:r>
            <a:r>
              <a:rPr lang="en-US" altLang="en-US" sz="2800" dirty="0"/>
              <a:t>production of  heat also due to gamma and beta radioactive decay of fission product.</a:t>
            </a:r>
          </a:p>
        </p:txBody>
      </p:sp>
    </p:spTree>
    <p:extLst>
      <p:ext uri="{BB962C8B-B14F-4D97-AF65-F5344CB8AC3E}">
        <p14:creationId xmlns:p14="http://schemas.microsoft.com/office/powerpoint/2010/main" val="5274415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idx="4294967295"/>
          </p:nvPr>
        </p:nvSpPr>
        <p:spPr/>
        <p:txBody>
          <a:bodyPr>
            <a:normAutofit/>
          </a:bodyPr>
          <a:lstStyle/>
          <a:p>
            <a:r>
              <a:rPr lang="en-US" altLang="en-US" sz="3600" b="1" dirty="0"/>
              <a:t>MANAGING OF THE ACCIDENT</a:t>
            </a:r>
          </a:p>
        </p:txBody>
      </p:sp>
      <p:sp>
        <p:nvSpPr>
          <p:cNvPr id="3" name="Content Placeholder 2"/>
          <p:cNvSpPr>
            <a:spLocks noGrp="1"/>
          </p:cNvSpPr>
          <p:nvPr>
            <p:ph idx="4294967295"/>
          </p:nvPr>
        </p:nvSpPr>
        <p:spPr>
          <a:xfrm>
            <a:off x="609600" y="1600201"/>
            <a:ext cx="10972800" cy="4495799"/>
          </a:xfrm>
        </p:spPr>
        <p:txBody>
          <a:bodyPr>
            <a:normAutofit/>
          </a:bodyPr>
          <a:lstStyle/>
          <a:p>
            <a:pPr algn="just">
              <a:lnSpc>
                <a:spcPct val="80000"/>
              </a:lnSpc>
            </a:pPr>
            <a:r>
              <a:rPr lang="en-US" altLang="en-US" sz="2800" dirty="0"/>
              <a:t>Evacuation of population within 20 km, immediately after the accident. </a:t>
            </a:r>
          </a:p>
          <a:p>
            <a:pPr algn="just">
              <a:lnSpc>
                <a:spcPct val="80000"/>
              </a:lnSpc>
            </a:pPr>
            <a:r>
              <a:rPr lang="en-US" altLang="en-US" sz="2800" dirty="0"/>
              <a:t>The main problem was to enable cooling of all damaged reactors and spent fuel </a:t>
            </a:r>
            <a:r>
              <a:rPr lang="en-US" altLang="en-US" sz="2800" dirty="0" smtClean="0"/>
              <a:t>pools.</a:t>
            </a:r>
          </a:p>
          <a:p>
            <a:pPr algn="just">
              <a:lnSpc>
                <a:spcPct val="80000"/>
              </a:lnSpc>
            </a:pPr>
            <a:r>
              <a:rPr lang="en-US" altLang="en-US" sz="2800" dirty="0"/>
              <a:t>In </a:t>
            </a:r>
            <a:r>
              <a:rPr lang="en-US" altLang="en-US" sz="2800" dirty="0" smtClean="0"/>
              <a:t>order to </a:t>
            </a:r>
            <a:r>
              <a:rPr lang="en-US" altLang="en-US" sz="2800" dirty="0"/>
              <a:t>cool </a:t>
            </a:r>
            <a:r>
              <a:rPr lang="en-US" altLang="en-US" sz="2800" dirty="0" smtClean="0"/>
              <a:t>down Units </a:t>
            </a:r>
            <a:r>
              <a:rPr lang="en-US" altLang="en-US" sz="2800" dirty="0"/>
              <a:t>1, 2 and 3 fresh water </a:t>
            </a:r>
            <a:r>
              <a:rPr lang="en-US" altLang="en-US" sz="2800" dirty="0" smtClean="0"/>
              <a:t>was</a:t>
            </a:r>
            <a:r>
              <a:rPr lang="en-US" altLang="en-US" sz="2800" dirty="0" smtClean="0"/>
              <a:t> </a:t>
            </a:r>
            <a:r>
              <a:rPr lang="en-US" altLang="en-US" sz="2800" dirty="0"/>
              <a:t>continuously injected both via the feed water system lines and the fire extinguishers lines into the reactor pressure </a:t>
            </a:r>
            <a:r>
              <a:rPr lang="en-US" altLang="en-US" sz="2800" dirty="0" smtClean="0"/>
              <a:t>vessel</a:t>
            </a:r>
          </a:p>
          <a:p>
            <a:pPr algn="just">
              <a:lnSpc>
                <a:spcPct val="80000"/>
              </a:lnSpc>
            </a:pPr>
            <a:r>
              <a:rPr lang="en-US" altLang="en-US" sz="2800" dirty="0" smtClean="0"/>
              <a:t>T</a:t>
            </a:r>
            <a:r>
              <a:rPr lang="en-US" altLang="en-US" sz="2800" dirty="0" smtClean="0"/>
              <a:t>emperatures </a:t>
            </a:r>
            <a:r>
              <a:rPr lang="en-US" altLang="en-US" sz="2800" dirty="0"/>
              <a:t>and pressures were stabilized.</a:t>
            </a:r>
          </a:p>
          <a:p>
            <a:pPr algn="just">
              <a:lnSpc>
                <a:spcPct val="80000"/>
              </a:lnSpc>
            </a:pPr>
            <a:r>
              <a:rPr lang="en-US" altLang="en-US" sz="2800" dirty="0"/>
              <a:t>Sea water was used in the first phase of the accident, but it caused contamination of sea water.</a:t>
            </a:r>
          </a:p>
          <a:p>
            <a:pPr algn="just">
              <a:lnSpc>
                <a:spcPct val="80000"/>
              </a:lnSpc>
            </a:pPr>
            <a:endParaRPr lang="en-US" altLang="en-US" sz="3000" dirty="0" smtClean="0"/>
          </a:p>
          <a:p>
            <a:pPr algn="just">
              <a:lnSpc>
                <a:spcPct val="80000"/>
              </a:lnSpc>
            </a:pPr>
            <a:endParaRPr lang="en-US" altLang="en-US" sz="3000" dirty="0"/>
          </a:p>
        </p:txBody>
      </p:sp>
    </p:spTree>
    <p:extLst>
      <p:ext uri="{BB962C8B-B14F-4D97-AF65-F5344CB8AC3E}">
        <p14:creationId xmlns:p14="http://schemas.microsoft.com/office/powerpoint/2010/main" val="811928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idx="4294967295"/>
          </p:nvPr>
        </p:nvSpPr>
        <p:spPr/>
        <p:txBody>
          <a:bodyPr>
            <a:normAutofit/>
          </a:bodyPr>
          <a:lstStyle/>
          <a:p>
            <a:r>
              <a:rPr lang="en-US" altLang="en-US" sz="3600" b="1" dirty="0" smtClean="0"/>
              <a:t>DAMAGE CONTROL</a:t>
            </a:r>
            <a:endParaRPr lang="en-US" altLang="en-US" sz="3600" b="1" dirty="0"/>
          </a:p>
        </p:txBody>
      </p:sp>
      <p:sp>
        <p:nvSpPr>
          <p:cNvPr id="3" name="Content Placeholder 2"/>
          <p:cNvSpPr>
            <a:spLocks noGrp="1"/>
          </p:cNvSpPr>
          <p:nvPr>
            <p:ph idx="4294967295"/>
          </p:nvPr>
        </p:nvSpPr>
        <p:spPr/>
        <p:txBody>
          <a:bodyPr>
            <a:normAutofit/>
          </a:bodyPr>
          <a:lstStyle/>
          <a:p>
            <a:pPr>
              <a:lnSpc>
                <a:spcPct val="90000"/>
              </a:lnSpc>
            </a:pPr>
            <a:r>
              <a:rPr lang="en-US" altLang="en-US" sz="2700" dirty="0"/>
              <a:t>TEPCO started work on 9 May of 2011 to install a supporting structure for the floor of the spent fuel pool of Unit 4.</a:t>
            </a:r>
          </a:p>
          <a:p>
            <a:pPr>
              <a:lnSpc>
                <a:spcPct val="90000"/>
              </a:lnSpc>
            </a:pPr>
            <a:r>
              <a:rPr lang="en-US" altLang="en-US" sz="2700" dirty="0"/>
              <a:t>Fresh water was injected into the spent fuel pools of Units 1 - 4.</a:t>
            </a:r>
          </a:p>
          <a:p>
            <a:pPr>
              <a:lnSpc>
                <a:spcPct val="90000"/>
              </a:lnSpc>
            </a:pPr>
            <a:r>
              <a:rPr lang="en-US" altLang="en-US" sz="2700" dirty="0"/>
              <a:t>One generator at unit 6 was restarted on 17 March allowing some cooling at units 5 and 6 which were least damaged.</a:t>
            </a:r>
          </a:p>
          <a:p>
            <a:pPr>
              <a:lnSpc>
                <a:spcPct val="90000"/>
              </a:lnSpc>
            </a:pPr>
            <a:r>
              <a:rPr lang="en-US" altLang="en-US" sz="2700" dirty="0"/>
              <a:t>Grid power was restored to parts of the plant from 20 March, but machinery for reactors </a:t>
            </a:r>
            <a:r>
              <a:rPr lang="en-US" altLang="en-US" sz="2700" dirty="0" smtClean="0"/>
              <a:t>1–4 was </a:t>
            </a:r>
            <a:r>
              <a:rPr lang="en-US" altLang="en-US" sz="2700" dirty="0"/>
              <a:t>damaged by floods, fires and explosions remained inoperable.</a:t>
            </a:r>
          </a:p>
        </p:txBody>
      </p:sp>
    </p:spTree>
    <p:extLst>
      <p:ext uri="{BB962C8B-B14F-4D97-AF65-F5344CB8AC3E}">
        <p14:creationId xmlns:p14="http://schemas.microsoft.com/office/powerpoint/2010/main" val="2715476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780" y="425003"/>
            <a:ext cx="9802883" cy="6233374"/>
          </a:xfrm>
          <a:prstGeom prst="rect">
            <a:avLst/>
          </a:prstGeom>
        </p:spPr>
      </p:pic>
    </p:spTree>
    <p:extLst>
      <p:ext uri="{BB962C8B-B14F-4D97-AF65-F5344CB8AC3E}">
        <p14:creationId xmlns:p14="http://schemas.microsoft.com/office/powerpoint/2010/main" val="26457991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238305"/>
            <a:ext cx="10972800" cy="1143000"/>
          </a:xfrm>
        </p:spPr>
        <p:txBody>
          <a:bodyPr>
            <a:normAutofit/>
          </a:bodyPr>
          <a:lstStyle/>
          <a:p>
            <a:r>
              <a:rPr lang="en-US" altLang="en-US" sz="4000" b="1" dirty="0" smtClean="0"/>
              <a:t>SPREAD OF RADIOACTIVE CONTAMINATION</a:t>
            </a:r>
            <a:endParaRPr lang="en-US" altLang="en-US" sz="4000" b="1" dirty="0"/>
          </a:p>
        </p:txBody>
      </p:sp>
      <p:pic>
        <p:nvPicPr>
          <p:cNvPr id="35842"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5262" y="1219200"/>
            <a:ext cx="5662564" cy="399098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23837" y="5410200"/>
            <a:ext cx="11844338" cy="707886"/>
          </a:xfrm>
          <a:prstGeom prst="rect">
            <a:avLst/>
          </a:prstGeom>
          <a:noFill/>
        </p:spPr>
        <p:txBody>
          <a:bodyPr wrap="square" rtlCol="0">
            <a:spAutoFit/>
          </a:bodyPr>
          <a:lstStyle/>
          <a:p>
            <a:pPr algn="ctr"/>
            <a:r>
              <a:rPr lang="en-IN" sz="2000" b="1" i="1" dirty="0"/>
              <a:t>The disaster disabled the reactor cooling systems, leading to releases of radioactivity and triggering a 30 km evacuation zone surrounding the plant; the releases continue to this day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72200" y="1190620"/>
            <a:ext cx="5895975" cy="40195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8493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idx="4294967295"/>
          </p:nvPr>
        </p:nvSpPr>
        <p:spPr/>
        <p:txBody>
          <a:bodyPr>
            <a:normAutofit/>
          </a:bodyPr>
          <a:lstStyle/>
          <a:p>
            <a:r>
              <a:rPr lang="en-US" altLang="en-US" sz="3600" b="1" dirty="0"/>
              <a:t>CONTAMINATION </a:t>
            </a:r>
          </a:p>
        </p:txBody>
      </p:sp>
      <p:sp>
        <p:nvSpPr>
          <p:cNvPr id="3" name="Content Placeholder 2"/>
          <p:cNvSpPr>
            <a:spLocks noGrp="1"/>
          </p:cNvSpPr>
          <p:nvPr>
            <p:ph idx="4294967295"/>
          </p:nvPr>
        </p:nvSpPr>
        <p:spPr/>
        <p:txBody>
          <a:bodyPr>
            <a:normAutofit/>
          </a:bodyPr>
          <a:lstStyle/>
          <a:p>
            <a:pPr algn="just">
              <a:lnSpc>
                <a:spcPct val="90000"/>
              </a:lnSpc>
            </a:pPr>
            <a:r>
              <a:rPr lang="en-US" altLang="en-US" sz="3000" dirty="0"/>
              <a:t>Large scale releasing of radioactivity in environment. </a:t>
            </a:r>
          </a:p>
          <a:p>
            <a:pPr algn="just">
              <a:lnSpc>
                <a:spcPct val="90000"/>
              </a:lnSpc>
            </a:pPr>
            <a:r>
              <a:rPr lang="en-US" altLang="en-US" sz="3000" dirty="0"/>
              <a:t>Fission product, </a:t>
            </a:r>
            <a:r>
              <a:rPr lang="en-US" altLang="en-US" sz="3000" baseline="30000" dirty="0"/>
              <a:t>131</a:t>
            </a:r>
            <a:r>
              <a:rPr lang="en-US" altLang="en-US" sz="3000" dirty="0"/>
              <a:t>I, </a:t>
            </a:r>
            <a:r>
              <a:rPr lang="en-US" altLang="en-US" sz="3000" baseline="30000" dirty="0"/>
              <a:t>137,134</a:t>
            </a:r>
            <a:r>
              <a:rPr lang="en-US" altLang="en-US" sz="3000" dirty="0"/>
              <a:t>Cs,  </a:t>
            </a:r>
            <a:r>
              <a:rPr lang="en-US" altLang="en-US" sz="3000" baseline="30000" dirty="0"/>
              <a:t>131,134</a:t>
            </a:r>
            <a:r>
              <a:rPr lang="en-US" altLang="en-US" sz="3000" dirty="0"/>
              <a:t>Xe detected soon after the accident,  constituted large part of radioactivity released in environment. </a:t>
            </a:r>
          </a:p>
          <a:p>
            <a:r>
              <a:rPr lang="en-US" altLang="en-US" sz="2800" dirty="0"/>
              <a:t>Contamination of sea water spread by ocean stream.</a:t>
            </a:r>
          </a:p>
          <a:p>
            <a:r>
              <a:rPr lang="en-US" altLang="en-US" sz="2800" dirty="0"/>
              <a:t>Airborne contamination by permanent atmospheric motion. </a:t>
            </a:r>
          </a:p>
          <a:p>
            <a:pPr algn="just">
              <a:lnSpc>
                <a:spcPct val="90000"/>
              </a:lnSpc>
            </a:pPr>
            <a:r>
              <a:rPr lang="en-US" altLang="en-US" sz="2800" dirty="0"/>
              <a:t>Effective dose for population around power plant was estimated up to 30 mSv much larger than dose limit of 1mSV .</a:t>
            </a:r>
            <a:endParaRPr lang="en-US" altLang="en-US" sz="3000" dirty="0"/>
          </a:p>
        </p:txBody>
      </p:sp>
    </p:spTree>
    <p:extLst>
      <p:ext uri="{BB962C8B-B14F-4D97-AF65-F5344CB8AC3E}">
        <p14:creationId xmlns:p14="http://schemas.microsoft.com/office/powerpoint/2010/main" val="16875050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fontScale="90000"/>
          </a:bodyPr>
          <a:lstStyle/>
          <a:p>
            <a:r>
              <a:rPr lang="en-US" altLang="en-US" sz="3600" b="1" dirty="0" smtClean="0"/>
              <a:t>CAESIUM-137</a:t>
            </a:r>
            <a:br>
              <a:rPr lang="en-US" altLang="en-US" sz="3600" b="1" dirty="0" smtClean="0"/>
            </a:br>
            <a:endParaRPr lang="en-US" altLang="en-US" sz="3600" b="1" dirty="0"/>
          </a:p>
        </p:txBody>
      </p:sp>
      <p:sp>
        <p:nvSpPr>
          <p:cNvPr id="3" name="Content Placeholder 2"/>
          <p:cNvSpPr>
            <a:spLocks noGrp="1"/>
          </p:cNvSpPr>
          <p:nvPr>
            <p:ph idx="4294967295"/>
          </p:nvPr>
        </p:nvSpPr>
        <p:spPr>
          <a:xfrm>
            <a:off x="1143000" y="5638800"/>
            <a:ext cx="10820400" cy="3581399"/>
          </a:xfrm>
        </p:spPr>
        <p:txBody>
          <a:bodyPr>
            <a:normAutofit/>
          </a:bodyPr>
          <a:lstStyle/>
          <a:p>
            <a:pPr marL="0" indent="0" algn="ctr">
              <a:buNone/>
            </a:pPr>
            <a:r>
              <a:rPr lang="en-US" altLang="en-US" sz="2400" b="1" i="1" dirty="0"/>
              <a:t>Radioactive contamination was observed in many parts of the northern hemisphere, including Europe, Central Asia, North America.</a:t>
            </a:r>
          </a:p>
          <a:p>
            <a:pPr marL="0" indent="0">
              <a:buNone/>
            </a:pPr>
            <a:r>
              <a:rPr lang="en-US" altLang="en-US" sz="1400" dirty="0" smtClean="0"/>
              <a:t>General </a:t>
            </a:r>
            <a:r>
              <a:rPr lang="en-US" altLang="en-US" sz="1400" dirty="0"/>
              <a:t>conclusion is that radioactivity level in Europe is rather small, and somewhere below detection limit. </a:t>
            </a:r>
          </a:p>
          <a:p>
            <a:endParaRPr lang="en-US" altLang="en-US" sz="3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38200"/>
            <a:ext cx="10981649" cy="4912774"/>
          </a:xfrm>
          <a:prstGeom prst="rect">
            <a:avLst/>
          </a:prstGeom>
        </p:spPr>
      </p:pic>
    </p:spTree>
    <p:extLst>
      <p:ext uri="{BB962C8B-B14F-4D97-AF65-F5344CB8AC3E}">
        <p14:creationId xmlns:p14="http://schemas.microsoft.com/office/powerpoint/2010/main" val="1954390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228600"/>
            <a:ext cx="10972800" cy="1143000"/>
          </a:xfrm>
        </p:spPr>
        <p:txBody>
          <a:bodyPr/>
          <a:lstStyle/>
          <a:p>
            <a:r>
              <a:rPr lang="en-US" sz="3600" b="1" dirty="0" smtClean="0"/>
              <a:t>COMPARISON</a:t>
            </a:r>
            <a:endParaRPr lang="en-IN" sz="3600" b="1" dirty="0"/>
          </a:p>
        </p:txBody>
      </p:sp>
      <p:graphicFrame>
        <p:nvGraphicFramePr>
          <p:cNvPr id="26" name="Chart 25"/>
          <p:cNvGraphicFramePr/>
          <p:nvPr/>
        </p:nvGraphicFramePr>
        <p:xfrm>
          <a:off x="1905000" y="1218646"/>
          <a:ext cx="8915400" cy="53345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6973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304800"/>
            <a:ext cx="5334000" cy="646331"/>
          </a:xfrm>
          <a:prstGeom prst="rect">
            <a:avLst/>
          </a:prstGeom>
          <a:noFill/>
        </p:spPr>
        <p:txBody>
          <a:bodyPr wrap="square" rtlCol="0">
            <a:spAutoFit/>
          </a:bodyPr>
          <a:lstStyle/>
          <a:p>
            <a:pPr algn="ctr"/>
            <a:r>
              <a:rPr lang="en-US" sz="3600" b="1" dirty="0" smtClean="0"/>
              <a:t>AFTERMATH</a:t>
            </a:r>
            <a:endParaRPr lang="en-IN" sz="3600" b="1" dirty="0"/>
          </a:p>
        </p:txBody>
      </p:sp>
      <p:sp>
        <p:nvSpPr>
          <p:cNvPr id="3" name="TextBox 2"/>
          <p:cNvSpPr txBox="1"/>
          <p:nvPr/>
        </p:nvSpPr>
        <p:spPr>
          <a:xfrm>
            <a:off x="647700" y="951131"/>
            <a:ext cx="11239500" cy="5570756"/>
          </a:xfrm>
          <a:prstGeom prst="rect">
            <a:avLst/>
          </a:prstGeom>
          <a:noFill/>
        </p:spPr>
        <p:txBody>
          <a:bodyPr wrap="square" rtlCol="0">
            <a:spAutoFit/>
          </a:bodyPr>
          <a:lstStyle/>
          <a:p>
            <a:pPr marL="342900" indent="-342900">
              <a:buFont typeface="Arial" panose="020B0604020202020204" pitchFamily="34" charset="0"/>
              <a:buChar char="•"/>
            </a:pPr>
            <a:r>
              <a:rPr lang="en-IN" sz="2800" dirty="0"/>
              <a:t>Japanese authorities declared the 20 km evacuation zone a no-go area which may only be entered under government supervision</a:t>
            </a:r>
            <a:r>
              <a:rPr lang="en-IN" sz="2800" dirty="0" smtClean="0"/>
              <a:t>.</a:t>
            </a:r>
          </a:p>
          <a:p>
            <a:pPr marL="342900" indent="-342900">
              <a:buFont typeface="Arial" panose="020B0604020202020204" pitchFamily="34" charset="0"/>
              <a:buChar char="•"/>
            </a:pPr>
            <a:r>
              <a:rPr lang="en-IN" sz="2800" dirty="0"/>
              <a:t>In April 2012, Units </a:t>
            </a:r>
            <a:r>
              <a:rPr lang="en-IN" sz="2800" dirty="0" smtClean="0"/>
              <a:t>1-6 </a:t>
            </a:r>
            <a:r>
              <a:rPr lang="en-IN" sz="2800" dirty="0"/>
              <a:t>were </a:t>
            </a:r>
            <a:r>
              <a:rPr lang="en-IN" sz="2800" dirty="0" smtClean="0"/>
              <a:t>decommissioned.</a:t>
            </a:r>
          </a:p>
          <a:p>
            <a:pPr marL="342900" indent="-342900">
              <a:buFont typeface="Arial" panose="020B0604020202020204" pitchFamily="34" charset="0"/>
              <a:buChar char="•"/>
            </a:pPr>
            <a:r>
              <a:rPr lang="en-IN" sz="2800" dirty="0"/>
              <a:t>On August 7, 2013, Japanese officials said highly radioactive water was leaking from Fukushima Daiichi into the Pacific Ocean at a rate of 300 tons (about 272 metric tons) per day. </a:t>
            </a:r>
            <a:endParaRPr lang="en-IN" sz="2800" dirty="0" smtClean="0"/>
          </a:p>
          <a:p>
            <a:pPr marL="342900" indent="-342900">
              <a:buFont typeface="Arial" panose="020B0604020202020204" pitchFamily="34" charset="0"/>
              <a:buChar char="•"/>
            </a:pPr>
            <a:r>
              <a:rPr lang="en-IN" sz="2800" dirty="0"/>
              <a:t>On 1 August 2013, the Japanese Industry Minister Toshimitsu Motegi approved the creation of a structure to develop the technologies and processes necessary to dismantle the four reactors damaged in the Fukushima accident.</a:t>
            </a:r>
            <a:endParaRPr lang="en-IN" sz="2800" dirty="0" smtClean="0"/>
          </a:p>
          <a:p>
            <a:pPr marL="342900" indent="-342900">
              <a:buFont typeface="Arial" panose="020B0604020202020204" pitchFamily="34" charset="0"/>
              <a:buChar char="•"/>
            </a:pPr>
            <a:r>
              <a:rPr lang="en-IN" sz="2800" dirty="0"/>
              <a:t> In December 2013 TEPCO decided none of the undamaged units will reopen.</a:t>
            </a:r>
            <a:endParaRPr lang="en-IN" sz="2800" dirty="0" smtClean="0"/>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4195469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cs typeface="Times New Roman" panose="02020603050405020304" pitchFamily="18" charset="0"/>
              </a:rPr>
              <a:t>BHOPAL GAS TRAGEDY</a:t>
            </a:r>
            <a:endParaRPr lang="en-GB" sz="3600" b="1" dirty="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9659" y="1417638"/>
            <a:ext cx="6672682" cy="50045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5062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9893" y="764373"/>
            <a:ext cx="8610600" cy="1293028"/>
          </a:xfrm>
        </p:spPr>
        <p:txBody>
          <a:bodyPr>
            <a:normAutofit/>
          </a:bodyPr>
          <a:lstStyle/>
          <a:p>
            <a:pPr algn="ctr"/>
            <a:r>
              <a:rPr lang="en-US" sz="3600" b="1" dirty="0" smtClean="0">
                <a:cs typeface="Times New Roman" panose="02020603050405020304" pitchFamily="18" charset="0"/>
              </a:rPr>
              <a:t>OUTLINE</a:t>
            </a:r>
            <a:endParaRPr lang="en-GB" sz="3600" b="1" dirty="0">
              <a:cs typeface="Times New Roman" panose="02020603050405020304" pitchFamily="18" charset="0"/>
            </a:endParaRPr>
          </a:p>
        </p:txBody>
      </p:sp>
      <p:sp>
        <p:nvSpPr>
          <p:cNvPr id="3" name="Content Placeholder 2"/>
          <p:cNvSpPr>
            <a:spLocks noGrp="1"/>
          </p:cNvSpPr>
          <p:nvPr>
            <p:ph idx="1"/>
          </p:nvPr>
        </p:nvSpPr>
        <p:spPr>
          <a:xfrm>
            <a:off x="641733" y="2057401"/>
            <a:ext cx="5296359" cy="4024125"/>
          </a:xfrm>
        </p:spPr>
        <p:txBody>
          <a:bodyPr>
            <a:normAutofit/>
          </a:bodyPr>
          <a:lstStyle/>
          <a:p>
            <a:r>
              <a:rPr lang="en-US" sz="3000" dirty="0" smtClean="0">
                <a:latin typeface="+mj-lt"/>
                <a:cs typeface="Times New Roman" pitchFamily="18" charset="0"/>
              </a:rPr>
              <a:t>Introduction</a:t>
            </a:r>
          </a:p>
          <a:p>
            <a:r>
              <a:rPr lang="en-US" sz="3000" dirty="0" smtClean="0">
                <a:latin typeface="+mj-lt"/>
                <a:cs typeface="Times New Roman" pitchFamily="18" charset="0"/>
              </a:rPr>
              <a:t>How did it starts</a:t>
            </a:r>
          </a:p>
          <a:p>
            <a:r>
              <a:rPr lang="en-US" sz="3000" dirty="0" smtClean="0">
                <a:latin typeface="+mj-lt"/>
                <a:cs typeface="Times New Roman" pitchFamily="18" charset="0"/>
              </a:rPr>
              <a:t>Affected area</a:t>
            </a:r>
          </a:p>
          <a:p>
            <a:r>
              <a:rPr lang="en-US" sz="3000" dirty="0" smtClean="0">
                <a:latin typeface="+mj-lt"/>
                <a:cs typeface="Times New Roman" pitchFamily="18" charset="0"/>
              </a:rPr>
              <a:t>Factors involved for leak</a:t>
            </a:r>
          </a:p>
          <a:p>
            <a:r>
              <a:rPr lang="en-US" sz="3000" dirty="0" smtClean="0">
                <a:latin typeface="+mj-lt"/>
                <a:cs typeface="Times New Roman" pitchFamily="18" charset="0"/>
              </a:rPr>
              <a:t> Overall gas leak summary</a:t>
            </a:r>
          </a:p>
          <a:p>
            <a:r>
              <a:rPr lang="en-US" sz="3000" dirty="0" smtClean="0">
                <a:latin typeface="+mj-lt"/>
                <a:cs typeface="Times New Roman" pitchFamily="18" charset="0"/>
              </a:rPr>
              <a:t>Other causes</a:t>
            </a:r>
            <a:endParaRPr lang="en-US" sz="3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endParaRPr>
          </a:p>
          <a:p>
            <a:pPr marL="0" indent="0">
              <a:buNone/>
            </a:pPr>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5193" y="2057401"/>
            <a:ext cx="5105400" cy="3951366"/>
          </a:xfrm>
          <a:prstGeom prst="rect">
            <a:avLst/>
          </a:prstGeom>
          <a:ln>
            <a:noFill/>
          </a:ln>
          <a:effectLst>
            <a:outerShdw blurRad="190500" algn="tl" rotWithShape="0">
              <a:srgbClr val="000000">
                <a:alpha val="70000"/>
              </a:srgbClr>
            </a:outerShdw>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679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cs typeface="Times New Roman" panose="02020603050405020304" pitchFamily="18" charset="0"/>
              </a:rPr>
              <a:t>THE TRAGEDY</a:t>
            </a:r>
            <a:endParaRPr lang="en-GB" sz="3600" b="1" dirty="0">
              <a:cs typeface="Times New Roman" panose="02020603050405020304" pitchFamily="18" charset="0"/>
            </a:endParaRPr>
          </a:p>
        </p:txBody>
      </p:sp>
      <p:sp>
        <p:nvSpPr>
          <p:cNvPr id="3" name="Content Placeholder 2"/>
          <p:cNvSpPr>
            <a:spLocks noGrp="1"/>
          </p:cNvSpPr>
          <p:nvPr>
            <p:ph idx="1"/>
          </p:nvPr>
        </p:nvSpPr>
        <p:spPr>
          <a:xfrm>
            <a:off x="838199" y="1780222"/>
            <a:ext cx="10863264" cy="4149091"/>
          </a:xfrm>
        </p:spPr>
        <p:txBody>
          <a:bodyPr>
            <a:normAutofit lnSpcReduction="10000"/>
          </a:bodyPr>
          <a:lstStyle/>
          <a:p>
            <a:endParaRPr lang="en-US" sz="3600" dirty="0" smtClean="0">
              <a:latin typeface="Times New Roman" pitchFamily="18" charset="0"/>
              <a:cs typeface="Times New Roman" pitchFamily="18" charset="0"/>
            </a:endParaRPr>
          </a:p>
          <a:p>
            <a:r>
              <a:rPr lang="en-US" sz="2800" dirty="0" smtClean="0">
                <a:latin typeface="+mj-lt"/>
                <a:cs typeface="Times New Roman" pitchFamily="18" charset="0"/>
              </a:rPr>
              <a:t>Bhopal gas tragedy, a disaster that happened by a Gas leak </a:t>
            </a:r>
            <a:r>
              <a:rPr lang="en-US" sz="2800" dirty="0">
                <a:latin typeface="+mj-lt"/>
                <a:cs typeface="Times New Roman" pitchFamily="18" charset="0"/>
              </a:rPr>
              <a:t>.</a:t>
            </a:r>
            <a:r>
              <a:rPr lang="en-US" sz="2800" dirty="0" smtClean="0">
                <a:latin typeface="+mj-lt"/>
                <a:cs typeface="Times New Roman" pitchFamily="18" charset="0"/>
              </a:rPr>
              <a:t> </a:t>
            </a:r>
          </a:p>
          <a:p>
            <a:r>
              <a:rPr lang="en-US" sz="2800" dirty="0">
                <a:latin typeface="+mj-lt"/>
                <a:cs typeface="Times New Roman" pitchFamily="18" charset="0"/>
              </a:rPr>
              <a:t>O</a:t>
            </a:r>
            <a:r>
              <a:rPr lang="en-US" sz="2800" dirty="0" smtClean="0">
                <a:latin typeface="+mj-lt"/>
                <a:cs typeface="Times New Roman" pitchFamily="18" charset="0"/>
              </a:rPr>
              <a:t>ccurred </a:t>
            </a:r>
            <a:r>
              <a:rPr lang="en-US" sz="2800" dirty="0" smtClean="0">
                <a:latin typeface="+mj-lt"/>
                <a:cs typeface="Times New Roman" pitchFamily="18" charset="0"/>
              </a:rPr>
              <a:t>on the night of December 2–3, 1984 at the Union carbide India Limited (UCIL) Pesticide plant in Bhopal, Madhya Pradesh, India. </a:t>
            </a:r>
            <a:endParaRPr lang="en-US" sz="2800" dirty="0" smtClean="0">
              <a:latin typeface="+mj-lt"/>
              <a:cs typeface="Times New Roman" pitchFamily="18" charset="0"/>
            </a:endParaRPr>
          </a:p>
          <a:p>
            <a:r>
              <a:rPr lang="en-US" sz="2800" dirty="0">
                <a:latin typeface="+mj-lt"/>
                <a:cs typeface="Times New Roman" pitchFamily="18" charset="0"/>
              </a:rPr>
              <a:t>A leak of Methyl Isocyanate (MIC) gas and other chemicals from the plant resulted in the exposure of thousands of people</a:t>
            </a:r>
            <a:r>
              <a:rPr lang="en-US" sz="2800" dirty="0" smtClean="0">
                <a:latin typeface="+mj-lt"/>
                <a:cs typeface="Times New Roman" pitchFamily="18" charset="0"/>
              </a:rPr>
              <a:t>.</a:t>
            </a:r>
          </a:p>
          <a:p>
            <a:r>
              <a:rPr lang="en-US" sz="2800" dirty="0">
                <a:latin typeface="+mj-lt"/>
                <a:cs typeface="Times New Roman" pitchFamily="18" charset="0"/>
              </a:rPr>
              <a:t>The official immediate death toll was 2,259 and the government of Madhya Pradesh has confirmed a total of 3,787 deaths related to the gas release . </a:t>
            </a:r>
            <a:endParaRPr lang="en-GB" sz="2800" dirty="0">
              <a:latin typeface="+mj-lt"/>
            </a:endParaRPr>
          </a:p>
          <a:p>
            <a:endParaRPr lang="en-US" sz="2800" dirty="0" smtClean="0">
              <a:latin typeface="+mj-lt"/>
              <a:cs typeface="Times New Roman" pitchFamily="18" charset="0"/>
            </a:endParaRPr>
          </a:p>
          <a:p>
            <a:endParaRPr lang="en-GB" sz="2800" dirty="0">
              <a:latin typeface="+mj-lt"/>
            </a:endParaRPr>
          </a:p>
        </p:txBody>
      </p:sp>
    </p:spTree>
    <p:extLst>
      <p:ext uri="{BB962C8B-B14F-4D97-AF65-F5344CB8AC3E}">
        <p14:creationId xmlns:p14="http://schemas.microsoft.com/office/powerpoint/2010/main" val="317738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438" y="1712064"/>
            <a:ext cx="4474347" cy="3706239"/>
          </a:xfrm>
          <a:prstGeom prst="rect">
            <a:avLst/>
          </a:prstGeom>
          <a:ln>
            <a:noFill/>
          </a:ln>
          <a:effectLst>
            <a:outerShdw blurRad="190500" algn="tl" rotWithShape="0">
              <a:srgbClr val="000000">
                <a:alpha val="70000"/>
              </a:srgbClr>
            </a:outerShdw>
          </a:effectLst>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4631" y="1712064"/>
            <a:ext cx="4533705" cy="37062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5885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cap="none" dirty="0" smtClean="0">
                <a:ln w="18415" cmpd="sng">
                  <a:solidFill>
                    <a:srgbClr val="FFFFFF"/>
                  </a:solidFill>
                  <a:prstDash val="solid"/>
                </a:ln>
                <a:cs typeface="Times New Roman" panose="02020603050405020304" pitchFamily="18" charset="0"/>
              </a:rPr>
              <a:t>UNION CARBIDE INDIA LIMITED</a:t>
            </a:r>
            <a:br>
              <a:rPr lang="en-US" sz="3600" b="1" cap="none" dirty="0" smtClean="0">
                <a:ln w="18415" cmpd="sng">
                  <a:solidFill>
                    <a:srgbClr val="FFFFFF"/>
                  </a:solidFill>
                  <a:prstDash val="solid"/>
                </a:ln>
                <a:cs typeface="Times New Roman" panose="02020603050405020304" pitchFamily="18" charset="0"/>
              </a:rPr>
            </a:br>
            <a:endParaRPr lang="en-GB" sz="3600" b="1" dirty="0">
              <a:cs typeface="Times New Roman" panose="02020603050405020304" pitchFamily="18" charset="0"/>
            </a:endParaRPr>
          </a:p>
        </p:txBody>
      </p:sp>
      <p:sp>
        <p:nvSpPr>
          <p:cNvPr id="3" name="Content Placeholder 2"/>
          <p:cNvSpPr>
            <a:spLocks noGrp="1"/>
          </p:cNvSpPr>
          <p:nvPr>
            <p:ph sz="half" idx="1"/>
          </p:nvPr>
        </p:nvSpPr>
        <p:spPr>
          <a:xfrm>
            <a:off x="298737" y="1517758"/>
            <a:ext cx="5916325" cy="4054367"/>
          </a:xfrm>
        </p:spPr>
        <p:txBody>
          <a:bodyPr>
            <a:noAutofit/>
          </a:bodyPr>
          <a:lstStyle/>
          <a:p>
            <a:r>
              <a:rPr lang="en-US" sz="2400" dirty="0">
                <a:solidFill>
                  <a:schemeClr val="tx1">
                    <a:lumMod val="95000"/>
                  </a:schemeClr>
                </a:solidFill>
                <a:latin typeface="Times New Roman" panose="02020603050405020304" pitchFamily="18" charset="0"/>
                <a:cs typeface="Times New Roman" panose="02020603050405020304" pitchFamily="18" charset="0"/>
              </a:rPr>
              <a:t>UCIL was the Indian subsidiary of </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Union </a:t>
            </a:r>
            <a:r>
              <a:rPr lang="en-US" sz="2400" dirty="0">
                <a:solidFill>
                  <a:schemeClr val="tx1">
                    <a:lumMod val="95000"/>
                  </a:schemeClr>
                </a:solidFill>
                <a:latin typeface="Times New Roman" panose="02020603050405020304" pitchFamily="18" charset="0"/>
                <a:cs typeface="Times New Roman" panose="02020603050405020304" pitchFamily="18" charset="0"/>
              </a:rPr>
              <a:t>Carbide</a:t>
            </a:r>
            <a:r>
              <a:rPr lang="en-US" sz="2400" dirty="0">
                <a:latin typeface="Times New Roman" panose="02020603050405020304" pitchFamily="18" charset="0"/>
                <a:cs typeface="Times New Roman" panose="02020603050405020304" pitchFamily="18" charset="0"/>
              </a:rPr>
              <a:t> </a:t>
            </a:r>
            <a:r>
              <a:rPr lang="en-US" sz="2400" dirty="0">
                <a:solidFill>
                  <a:schemeClr val="tx1">
                    <a:lumMod val="95000"/>
                  </a:schemeClr>
                </a:solidFill>
                <a:latin typeface="Times New Roman" panose="02020603050405020304" pitchFamily="18" charset="0"/>
                <a:cs typeface="Times New Roman" panose="02020603050405020304" pitchFamily="18" charset="0"/>
              </a:rPr>
              <a:t>Corporation (UCC), with Indian Government controlled banks and the Indian public holding a 49.1 percent stake</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a:t>
            </a:r>
          </a:p>
          <a:p>
            <a:r>
              <a:rPr lang="en-US" sz="2400" dirty="0" smtClean="0">
                <a:solidFill>
                  <a:schemeClr val="tx1">
                    <a:lumMod val="95000"/>
                  </a:schemeClr>
                </a:solidFill>
                <a:latin typeface="Times New Roman" panose="02020603050405020304" pitchFamily="18" charset="0"/>
                <a:cs typeface="Times New Roman" panose="02020603050405020304" pitchFamily="18" charset="0"/>
              </a:rPr>
              <a:t>It </a:t>
            </a:r>
            <a:r>
              <a:rPr lang="en-US" sz="2400" dirty="0">
                <a:solidFill>
                  <a:schemeClr val="tx1">
                    <a:lumMod val="95000"/>
                  </a:schemeClr>
                </a:solidFill>
                <a:latin typeface="Times New Roman" panose="02020603050405020304" pitchFamily="18" charset="0"/>
                <a:cs typeface="Times New Roman" panose="02020603050405020304" pitchFamily="18" charset="0"/>
              </a:rPr>
              <a:t>started in 1969 at the northern state of India</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a:t>
            </a:r>
            <a:endParaRPr lang="en-US" sz="2400" dirty="0">
              <a:solidFill>
                <a:schemeClr val="tx1">
                  <a:lumMod val="95000"/>
                </a:schemeClr>
              </a:solidFill>
              <a:latin typeface="Times New Roman" panose="02020603050405020304" pitchFamily="18" charset="0"/>
              <a:cs typeface="Times New Roman" panose="02020603050405020304" pitchFamily="18" charset="0"/>
            </a:endParaRPr>
          </a:p>
          <a:p>
            <a:r>
              <a:rPr lang="en-IN" sz="2400" dirty="0">
                <a:solidFill>
                  <a:schemeClr val="tx1">
                    <a:lumMod val="95000"/>
                  </a:schemeClr>
                </a:solidFill>
                <a:latin typeface="Times New Roman" panose="02020603050405020304" pitchFamily="18" charset="0"/>
                <a:cs typeface="Times New Roman" panose="02020603050405020304" pitchFamily="18" charset="0"/>
              </a:rPr>
              <a:t>Phosgene, Monomethlyamine, Methyl Isocyanate (MIC) and the pesticide Carbaryl, also known as Sevin were manufactured here.</a:t>
            </a:r>
          </a:p>
          <a:p>
            <a:endParaRPr lang="en-GB" sz="24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8105" y="1743075"/>
            <a:ext cx="5585897" cy="31432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6096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1524000" y="0"/>
            <a:ext cx="9144000" cy="6858000"/>
          </a:xfrm>
          <a:prstGeom prst="rect">
            <a:avLst/>
          </a:prstGeom>
          <a:noFill/>
          <a:ln w="9525">
            <a:noFill/>
            <a:miter lim="800000"/>
            <a:headEnd/>
            <a:tailEnd/>
          </a:ln>
        </p:spPr>
      </p:pic>
      <p:pic>
        <p:nvPicPr>
          <p:cNvPr id="3" name="Picture 2"/>
          <p:cNvPicPr>
            <a:picLocks noChangeAspect="1" noChangeArrowheads="1"/>
          </p:cNvPicPr>
          <p:nvPr/>
        </p:nvPicPr>
        <p:blipFill>
          <a:blip r:embed="rId2"/>
          <a:srcRect/>
          <a:stretch>
            <a:fillRect/>
          </a:stretch>
        </p:blipFill>
        <p:spPr bwMode="auto">
          <a:xfrm>
            <a:off x="1524000" y="0"/>
            <a:ext cx="9144000" cy="6858000"/>
          </a:xfrm>
          <a:prstGeom prst="rect">
            <a:avLst/>
          </a:prstGeom>
          <a:noFill/>
          <a:ln w="9525">
            <a:noFill/>
            <a:miter lim="800000"/>
            <a:headEnd/>
            <a:tailEnd/>
          </a:ln>
        </p:spPr>
      </p:pic>
      <p:sp>
        <p:nvSpPr>
          <p:cNvPr id="4" name="Rectangle 3"/>
          <p:cNvSpPr>
            <a:spLocks noChangeArrowheads="1"/>
          </p:cNvSpPr>
          <p:nvPr/>
        </p:nvSpPr>
        <p:spPr bwMode="auto">
          <a:xfrm>
            <a:off x="2590800" y="3200400"/>
            <a:ext cx="1792222" cy="369332"/>
          </a:xfrm>
          <a:prstGeom prst="rect">
            <a:avLst/>
          </a:prstGeom>
          <a:noFill/>
          <a:ln w="9525">
            <a:noFill/>
            <a:miter lim="800000"/>
            <a:headEnd/>
            <a:tailEnd/>
          </a:ln>
        </p:spPr>
        <p:txBody>
          <a:bodyPr wrap="none">
            <a:spAutoFit/>
          </a:bodyPr>
          <a:lstStyle/>
          <a:p>
            <a:r>
              <a:rPr lang="en-US" b="1"/>
              <a:t>Living Organisms</a:t>
            </a:r>
          </a:p>
        </p:txBody>
      </p:sp>
      <p:sp>
        <p:nvSpPr>
          <p:cNvPr id="5" name="Rectangle 4"/>
          <p:cNvSpPr>
            <a:spLocks noChangeArrowheads="1"/>
          </p:cNvSpPr>
          <p:nvPr/>
        </p:nvSpPr>
        <p:spPr bwMode="auto">
          <a:xfrm>
            <a:off x="4800601" y="457200"/>
            <a:ext cx="2065117" cy="369332"/>
          </a:xfrm>
          <a:prstGeom prst="rect">
            <a:avLst/>
          </a:prstGeom>
          <a:noFill/>
          <a:ln w="9525">
            <a:noFill/>
            <a:miter lim="800000"/>
            <a:headEnd/>
            <a:tailEnd/>
          </a:ln>
        </p:spPr>
        <p:txBody>
          <a:bodyPr wrap="none">
            <a:spAutoFit/>
          </a:bodyPr>
          <a:lstStyle/>
          <a:p>
            <a:r>
              <a:rPr lang="en-US" b="1"/>
              <a:t>Industrial Accidents</a:t>
            </a:r>
          </a:p>
        </p:txBody>
      </p:sp>
      <p:sp>
        <p:nvSpPr>
          <p:cNvPr id="6" name="Rectangle 5"/>
          <p:cNvSpPr>
            <a:spLocks noChangeArrowheads="1"/>
          </p:cNvSpPr>
          <p:nvPr/>
        </p:nvSpPr>
        <p:spPr bwMode="auto">
          <a:xfrm>
            <a:off x="7239000" y="3200400"/>
            <a:ext cx="1412374" cy="369332"/>
          </a:xfrm>
          <a:prstGeom prst="rect">
            <a:avLst/>
          </a:prstGeom>
          <a:noFill/>
          <a:ln w="9525">
            <a:noFill/>
            <a:miter lim="800000"/>
            <a:headEnd/>
            <a:tailEnd/>
          </a:ln>
        </p:spPr>
        <p:txBody>
          <a:bodyPr wrap="none">
            <a:spAutoFit/>
          </a:bodyPr>
          <a:lstStyle/>
          <a:p>
            <a:r>
              <a:rPr lang="en-US" b="1"/>
              <a:t>Environment</a:t>
            </a:r>
          </a:p>
        </p:txBody>
      </p:sp>
      <p:sp>
        <p:nvSpPr>
          <p:cNvPr id="7" name="Rectangle 6"/>
          <p:cNvSpPr>
            <a:spLocks noChangeArrowheads="1"/>
          </p:cNvSpPr>
          <p:nvPr/>
        </p:nvSpPr>
        <p:spPr bwMode="auto">
          <a:xfrm>
            <a:off x="9544050" y="3200400"/>
            <a:ext cx="1123950" cy="369888"/>
          </a:xfrm>
          <a:prstGeom prst="rect">
            <a:avLst/>
          </a:prstGeom>
          <a:noFill/>
          <a:ln w="9525">
            <a:noFill/>
            <a:miter lim="800000"/>
            <a:headEnd/>
            <a:tailEnd/>
          </a:ln>
        </p:spPr>
        <p:txBody>
          <a:bodyPr>
            <a:spAutoFit/>
          </a:bodyPr>
          <a:lstStyle/>
          <a:p>
            <a:r>
              <a:rPr lang="en-US" b="1"/>
              <a:t>Property</a:t>
            </a:r>
          </a:p>
        </p:txBody>
      </p:sp>
      <p:sp>
        <p:nvSpPr>
          <p:cNvPr id="8" name="Rectangle 7"/>
          <p:cNvSpPr>
            <a:spLocks noChangeArrowheads="1"/>
          </p:cNvSpPr>
          <p:nvPr/>
        </p:nvSpPr>
        <p:spPr bwMode="auto">
          <a:xfrm>
            <a:off x="1981200" y="5257800"/>
            <a:ext cx="2535246" cy="369332"/>
          </a:xfrm>
          <a:prstGeom prst="rect">
            <a:avLst/>
          </a:prstGeom>
          <a:noFill/>
          <a:ln w="9525">
            <a:noFill/>
            <a:miter lim="800000"/>
            <a:headEnd/>
            <a:tailEnd/>
          </a:ln>
        </p:spPr>
        <p:txBody>
          <a:bodyPr wrap="none">
            <a:spAutoFit/>
          </a:bodyPr>
          <a:lstStyle/>
          <a:p>
            <a:r>
              <a:rPr lang="en-US" b="1"/>
              <a:t>Humans Livestock Plants</a:t>
            </a:r>
          </a:p>
        </p:txBody>
      </p:sp>
      <p:sp>
        <p:nvSpPr>
          <p:cNvPr id="9" name="Rectangle 8"/>
          <p:cNvSpPr>
            <a:spLocks noChangeArrowheads="1"/>
          </p:cNvSpPr>
          <p:nvPr/>
        </p:nvSpPr>
        <p:spPr bwMode="auto">
          <a:xfrm>
            <a:off x="4800600" y="3962400"/>
            <a:ext cx="4572000" cy="677108"/>
          </a:xfrm>
          <a:prstGeom prst="rect">
            <a:avLst/>
          </a:prstGeom>
          <a:noFill/>
          <a:ln w="9525">
            <a:noFill/>
            <a:miter lim="800000"/>
            <a:headEnd/>
            <a:tailEnd/>
          </a:ln>
        </p:spPr>
        <p:txBody>
          <a:bodyPr>
            <a:spAutoFit/>
          </a:bodyPr>
          <a:lstStyle/>
          <a:p>
            <a:r>
              <a:rPr lang="en-US" sz="1900" b="1"/>
              <a:t>Immediate, Short-term</a:t>
            </a:r>
          </a:p>
          <a:p>
            <a:r>
              <a:rPr lang="en-US" sz="1900" b="1"/>
              <a:t>and Long-term Effects</a:t>
            </a:r>
          </a:p>
        </p:txBody>
      </p:sp>
      <p:sp>
        <p:nvSpPr>
          <p:cNvPr id="10" name="Rectangle 9"/>
          <p:cNvSpPr>
            <a:spLocks noChangeArrowheads="1"/>
          </p:cNvSpPr>
          <p:nvPr/>
        </p:nvSpPr>
        <p:spPr bwMode="auto">
          <a:xfrm>
            <a:off x="6629400" y="5257800"/>
            <a:ext cx="2276136" cy="369332"/>
          </a:xfrm>
          <a:prstGeom prst="rect">
            <a:avLst/>
          </a:prstGeom>
          <a:noFill/>
          <a:ln w="9525">
            <a:noFill/>
            <a:miter lim="800000"/>
            <a:headEnd/>
            <a:tailEnd/>
          </a:ln>
        </p:spPr>
        <p:txBody>
          <a:bodyPr wrap="none">
            <a:spAutoFit/>
          </a:bodyPr>
          <a:lstStyle/>
          <a:p>
            <a:r>
              <a:rPr lang="en-US" b="1"/>
              <a:t>Soil and Water Bodies</a:t>
            </a:r>
          </a:p>
        </p:txBody>
      </p:sp>
      <p:sp>
        <p:nvSpPr>
          <p:cNvPr id="11" name="Rectangle 10"/>
          <p:cNvSpPr>
            <a:spLocks noChangeArrowheads="1"/>
          </p:cNvSpPr>
          <p:nvPr/>
        </p:nvSpPr>
        <p:spPr bwMode="auto">
          <a:xfrm>
            <a:off x="9251951" y="5257800"/>
            <a:ext cx="1356397" cy="369332"/>
          </a:xfrm>
          <a:prstGeom prst="rect">
            <a:avLst/>
          </a:prstGeom>
          <a:noFill/>
          <a:ln w="9525">
            <a:noFill/>
            <a:miter lim="800000"/>
            <a:headEnd/>
            <a:tailEnd/>
          </a:ln>
        </p:spPr>
        <p:txBody>
          <a:bodyPr wrap="none">
            <a:spAutoFit/>
          </a:bodyPr>
          <a:lstStyle/>
          <a:p>
            <a:r>
              <a:rPr lang="en-US" b="1"/>
              <a:t>Atmosphere</a:t>
            </a:r>
          </a:p>
        </p:txBody>
      </p:sp>
      <p:sp>
        <p:nvSpPr>
          <p:cNvPr id="12" name="Rectangle 11"/>
          <p:cNvSpPr>
            <a:spLocks noChangeArrowheads="1"/>
          </p:cNvSpPr>
          <p:nvPr/>
        </p:nvSpPr>
        <p:spPr bwMode="auto">
          <a:xfrm>
            <a:off x="8382001" y="6172200"/>
            <a:ext cx="1046569" cy="369332"/>
          </a:xfrm>
          <a:prstGeom prst="rect">
            <a:avLst/>
          </a:prstGeom>
          <a:noFill/>
          <a:ln w="9525">
            <a:noFill/>
            <a:miter lim="800000"/>
            <a:headEnd/>
            <a:tailEnd/>
          </a:ln>
        </p:spPr>
        <p:txBody>
          <a:bodyPr wrap="none">
            <a:spAutoFit/>
          </a:bodyPr>
          <a:lstStyle/>
          <a:p>
            <a:r>
              <a:rPr lang="en-US" b="1"/>
              <a:t>Pollution</a:t>
            </a:r>
          </a:p>
        </p:txBody>
      </p:sp>
      <p:sp>
        <p:nvSpPr>
          <p:cNvPr id="13" name="Rectangle 12"/>
          <p:cNvSpPr>
            <a:spLocks noChangeArrowheads="1"/>
          </p:cNvSpPr>
          <p:nvPr/>
        </p:nvSpPr>
        <p:spPr bwMode="auto">
          <a:xfrm>
            <a:off x="1676400" y="6248400"/>
            <a:ext cx="3239348" cy="338554"/>
          </a:xfrm>
          <a:prstGeom prst="rect">
            <a:avLst/>
          </a:prstGeom>
          <a:noFill/>
          <a:ln w="9525">
            <a:noFill/>
            <a:miter lim="800000"/>
            <a:headEnd/>
            <a:tailEnd/>
          </a:ln>
        </p:spPr>
        <p:txBody>
          <a:bodyPr wrap="none">
            <a:spAutoFit/>
          </a:bodyPr>
          <a:lstStyle/>
          <a:p>
            <a:r>
              <a:rPr lang="en-US" sz="1600" b="1"/>
              <a:t>Death, Injury, Disease and Disability</a:t>
            </a:r>
          </a:p>
        </p:txBody>
      </p:sp>
    </p:spTree>
    <p:extLst>
      <p:ext uri="{BB962C8B-B14F-4D97-AF65-F5344CB8AC3E}">
        <p14:creationId xmlns:p14="http://schemas.microsoft.com/office/powerpoint/2010/main" val="21377561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3600" b="1" dirty="0">
                <a:cs typeface="Times New Roman" pitchFamily="18" charset="0"/>
              </a:rPr>
              <a:t>HOW DID IT </a:t>
            </a:r>
            <a:r>
              <a:rPr lang="en-US" sz="3600" b="1" dirty="0" smtClean="0">
                <a:cs typeface="Times New Roman" pitchFamily="18" charset="0"/>
              </a:rPr>
              <a:t>START</a:t>
            </a:r>
            <a:endParaRPr lang="en-GB" sz="3600" b="1" dirty="0">
              <a:cs typeface="Times New Roman" panose="02020603050405020304" pitchFamily="18" charset="0"/>
            </a:endParaRPr>
          </a:p>
        </p:txBody>
      </p:sp>
      <p:sp>
        <p:nvSpPr>
          <p:cNvPr id="6" name="Content Placeholder 5"/>
          <p:cNvSpPr>
            <a:spLocks noGrp="1"/>
          </p:cNvSpPr>
          <p:nvPr>
            <p:ph idx="1"/>
          </p:nvPr>
        </p:nvSpPr>
        <p:spPr/>
        <p:txBody>
          <a:bodyPr>
            <a:normAutofit fontScale="92500"/>
          </a:bodyPr>
          <a:lstStyle/>
          <a:p>
            <a:r>
              <a:rPr lang="en-US" sz="2800" dirty="0">
                <a:latin typeface="+mj-lt"/>
                <a:cs typeface="Times New Roman" pitchFamily="18" charset="0"/>
              </a:rPr>
              <a:t>To produce Pesticide Sevin with an intermediate methyl </a:t>
            </a:r>
            <a:r>
              <a:rPr lang="en-US" sz="2800" dirty="0" smtClean="0">
                <a:latin typeface="+mj-lt"/>
                <a:cs typeface="Times New Roman" pitchFamily="18" charset="0"/>
              </a:rPr>
              <a:t>isocyanate </a:t>
            </a:r>
            <a:r>
              <a:rPr lang="en-US" sz="2800" dirty="0">
                <a:latin typeface="+mj-lt"/>
                <a:cs typeface="Times New Roman" pitchFamily="18" charset="0"/>
              </a:rPr>
              <a:t>(MIC</a:t>
            </a:r>
            <a:r>
              <a:rPr lang="en-US" sz="2800" dirty="0" smtClean="0">
                <a:latin typeface="+mj-lt"/>
                <a:cs typeface="Times New Roman" pitchFamily="18" charset="0"/>
              </a:rPr>
              <a:t>).</a:t>
            </a:r>
          </a:p>
          <a:p>
            <a:pPr marL="0" indent="0">
              <a:buNone/>
            </a:pPr>
            <a:r>
              <a:rPr lang="en-US" sz="2800" dirty="0">
                <a:latin typeface="+mj-lt"/>
                <a:cs typeface="Times New Roman" pitchFamily="18" charset="0"/>
              </a:rPr>
              <a:t> </a:t>
            </a:r>
            <a:r>
              <a:rPr lang="en-US" sz="2800" dirty="0" smtClean="0">
                <a:latin typeface="+mj-lt"/>
                <a:cs typeface="Times New Roman" pitchFamily="18" charset="0"/>
              </a:rPr>
              <a:t> </a:t>
            </a:r>
            <a:r>
              <a:rPr lang="en-US" sz="2800" dirty="0" smtClean="0">
                <a:latin typeface="+mj-lt"/>
                <a:cs typeface="Times New Roman" pitchFamily="18" charset="0"/>
              </a:rPr>
              <a:t>    </a:t>
            </a:r>
            <a:r>
              <a:rPr lang="en-US" sz="2800" dirty="0" smtClean="0">
                <a:latin typeface="+mj-lt"/>
                <a:cs typeface="Times New Roman" pitchFamily="18" charset="0"/>
              </a:rPr>
              <a:t>It </a:t>
            </a:r>
            <a:r>
              <a:rPr lang="en-US" sz="2800" dirty="0">
                <a:latin typeface="+mj-lt"/>
                <a:cs typeface="Times New Roman" pitchFamily="18" charset="0"/>
              </a:rPr>
              <a:t>necessitated the start up of  MIC production plant </a:t>
            </a:r>
            <a:r>
              <a:rPr lang="en-US" sz="2800" dirty="0" smtClean="0">
                <a:latin typeface="+mj-lt"/>
                <a:cs typeface="Times New Roman" pitchFamily="18" charset="0"/>
              </a:rPr>
              <a:t>in 1979.</a:t>
            </a:r>
          </a:p>
          <a:p>
            <a:r>
              <a:rPr lang="en-US" sz="2800" dirty="0" smtClean="0">
                <a:latin typeface="+mj-lt"/>
                <a:cs typeface="Times New Roman" pitchFamily="18" charset="0"/>
              </a:rPr>
              <a:t>Following </a:t>
            </a:r>
            <a:r>
              <a:rPr lang="en-US" sz="2800" dirty="0">
                <a:latin typeface="+mj-lt"/>
                <a:cs typeface="Times New Roman" panose="02020603050405020304" pitchFamily="18" charset="0"/>
              </a:rPr>
              <a:t>production continued ,ironically during the night of December 2–3, </a:t>
            </a:r>
            <a:r>
              <a:rPr lang="en-US" sz="2800" dirty="0" smtClean="0">
                <a:latin typeface="+mj-lt"/>
                <a:cs typeface="Times New Roman" panose="02020603050405020304" pitchFamily="18" charset="0"/>
              </a:rPr>
              <a:t>1984, </a:t>
            </a:r>
            <a:r>
              <a:rPr lang="en-US" sz="2800" dirty="0" smtClean="0">
                <a:latin typeface="+mj-lt"/>
                <a:cs typeface="Times New Roman" panose="02020603050405020304" pitchFamily="18" charset="0"/>
              </a:rPr>
              <a:t>water </a:t>
            </a:r>
            <a:r>
              <a:rPr lang="en-US" sz="2800" dirty="0">
                <a:latin typeface="+mj-lt"/>
                <a:cs typeface="Times New Roman" panose="02020603050405020304" pitchFamily="18" charset="0"/>
              </a:rPr>
              <a:t>entered Tank </a:t>
            </a:r>
            <a:r>
              <a:rPr lang="en-US" sz="2800" dirty="0" smtClean="0">
                <a:latin typeface="+mj-lt"/>
                <a:cs typeface="Times New Roman" panose="02020603050405020304" pitchFamily="18" charset="0"/>
              </a:rPr>
              <a:t>E610 </a:t>
            </a:r>
            <a:r>
              <a:rPr lang="en-US" sz="2800" dirty="0">
                <a:latin typeface="+mj-lt"/>
                <a:cs typeface="Times New Roman" panose="02020603050405020304" pitchFamily="18" charset="0"/>
              </a:rPr>
              <a:t>containing </a:t>
            </a:r>
            <a:r>
              <a:rPr lang="en-US" sz="2800" dirty="0" smtClean="0">
                <a:latin typeface="+mj-lt"/>
                <a:cs typeface="Times New Roman" panose="02020603050405020304" pitchFamily="18" charset="0"/>
              </a:rPr>
              <a:t>40 </a:t>
            </a:r>
            <a:r>
              <a:rPr lang="en-US" sz="2800" dirty="0">
                <a:latin typeface="+mj-lt"/>
                <a:cs typeface="Times New Roman" panose="02020603050405020304" pitchFamily="18" charset="0"/>
              </a:rPr>
              <a:t>tons of MIC. </a:t>
            </a:r>
            <a:endParaRPr lang="en-US" sz="2800" dirty="0" smtClean="0">
              <a:latin typeface="+mj-lt"/>
              <a:cs typeface="Times New Roman" panose="02020603050405020304" pitchFamily="18" charset="0"/>
            </a:endParaRPr>
          </a:p>
          <a:p>
            <a:r>
              <a:rPr lang="en-US" sz="2800" dirty="0" smtClean="0">
                <a:latin typeface="+mj-lt"/>
                <a:cs typeface="Times New Roman" panose="02020603050405020304" pitchFamily="18" charset="0"/>
              </a:rPr>
              <a:t>The </a:t>
            </a:r>
            <a:r>
              <a:rPr lang="en-US" sz="2800" dirty="0">
                <a:latin typeface="+mj-lt"/>
                <a:cs typeface="Times New Roman" panose="02020603050405020304" pitchFamily="18" charset="0"/>
              </a:rPr>
              <a:t>resulting in exothermic reaction which increased the temperature inside the tank to over 200 °C(392 °F) and raised the pressure. </a:t>
            </a:r>
            <a:endParaRPr lang="en-US" sz="2800" dirty="0" smtClean="0">
              <a:latin typeface="+mj-lt"/>
              <a:cs typeface="Times New Roman" panose="02020603050405020304" pitchFamily="18" charset="0"/>
            </a:endParaRPr>
          </a:p>
          <a:p>
            <a:r>
              <a:rPr lang="en-US" sz="2800" dirty="0" smtClean="0">
                <a:latin typeface="+mj-lt"/>
                <a:cs typeface="Times New Roman" panose="02020603050405020304" pitchFamily="18" charset="0"/>
              </a:rPr>
              <a:t>About </a:t>
            </a:r>
            <a:r>
              <a:rPr lang="en-US" sz="2800" dirty="0">
                <a:latin typeface="+mj-lt"/>
                <a:cs typeface="Times New Roman" panose="02020603050405020304" pitchFamily="18" charset="0"/>
              </a:rPr>
              <a:t>30 metric tons of methyl isocyanate (MIC) escaped from the tank into the </a:t>
            </a:r>
            <a:r>
              <a:rPr lang="en-US" sz="2800" dirty="0" smtClean="0">
                <a:latin typeface="+mj-lt"/>
                <a:cs typeface="Times New Roman" panose="02020603050405020304" pitchFamily="18" charset="0"/>
              </a:rPr>
              <a:t>atmosphere, which </a:t>
            </a:r>
            <a:r>
              <a:rPr lang="en-US" sz="2800" dirty="0">
                <a:latin typeface="+mj-lt"/>
                <a:cs typeface="Times New Roman" panose="02020603050405020304" pitchFamily="18" charset="0"/>
              </a:rPr>
              <a:t>got added to </a:t>
            </a:r>
            <a:r>
              <a:rPr lang="en-IN" sz="2800" dirty="0">
                <a:latin typeface="+mj-lt"/>
                <a:cs typeface="Times New Roman" panose="02020603050405020304" pitchFamily="18" charset="0"/>
              </a:rPr>
              <a:t>a </a:t>
            </a:r>
            <a:r>
              <a:rPr lang="en-IN" sz="2800" dirty="0" smtClean="0">
                <a:latin typeface="+mj-lt"/>
                <a:cs typeface="Times New Roman" panose="02020603050405020304" pitchFamily="18" charset="0"/>
              </a:rPr>
              <a:t>weak wind </a:t>
            </a:r>
            <a:r>
              <a:rPr lang="en-IN" sz="2800" dirty="0">
                <a:latin typeface="+mj-lt"/>
                <a:cs typeface="Times New Roman" panose="02020603050405020304" pitchFamily="18" charset="0"/>
              </a:rPr>
              <a:t>which frequently changed direction, which in turn helped the gas to cover more area in a shorter period of time (about one hour). </a:t>
            </a:r>
            <a:endParaRPr lang="en-US" sz="2800" dirty="0">
              <a:latin typeface="+mj-lt"/>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398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0" y="0"/>
            <a:ext cx="12192000" cy="684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31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808" y="381000"/>
            <a:ext cx="8610600" cy="1293028"/>
          </a:xfrm>
        </p:spPr>
        <p:txBody>
          <a:bodyPr>
            <a:normAutofit/>
          </a:bodyPr>
          <a:lstStyle/>
          <a:p>
            <a:pPr algn="ctr"/>
            <a:r>
              <a:rPr lang="en-US" sz="3600" b="1" dirty="0">
                <a:cs typeface="Times New Roman" pitchFamily="18" charset="0"/>
              </a:rPr>
              <a:t>AFFECTED AREA</a:t>
            </a:r>
            <a:br>
              <a:rPr lang="en-US" sz="3600" b="1" dirty="0">
                <a:cs typeface="Times New Roman" pitchFamily="18" charset="0"/>
              </a:rPr>
            </a:br>
            <a:endParaRPr lang="en-GB" sz="36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818" y="1447800"/>
            <a:ext cx="8468590" cy="5116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312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28" y="0"/>
            <a:ext cx="12275127"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15639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14450" y="608509"/>
            <a:ext cx="10191750" cy="1293028"/>
          </a:xfrm>
        </p:spPr>
        <p:txBody>
          <a:bodyPr>
            <a:normAutofit fontScale="90000"/>
          </a:bodyPr>
          <a:lstStyle/>
          <a:p>
            <a:pPr algn="ct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sz="4000" b="1" dirty="0" smtClean="0">
                <a:cs typeface="Times New Roman" pitchFamily="18" charset="0"/>
              </a:rPr>
              <a:t>WHAT FACTORS LEAD TO THE MAGNITUDE OF GAS LEAK??</a:t>
            </a:r>
            <a:br>
              <a:rPr lang="en-US" sz="4000" b="1" dirty="0" smtClean="0">
                <a:cs typeface="Times New Roman" pitchFamily="18" charset="0"/>
              </a:rPr>
            </a:br>
            <a:endParaRPr lang="en-GB" sz="4000" b="1" dirty="0"/>
          </a:p>
        </p:txBody>
      </p:sp>
      <p:sp>
        <p:nvSpPr>
          <p:cNvPr id="6" name="Content Placeholder 5"/>
          <p:cNvSpPr>
            <a:spLocks noGrp="1"/>
          </p:cNvSpPr>
          <p:nvPr>
            <p:ph idx="1"/>
          </p:nvPr>
        </p:nvSpPr>
        <p:spPr>
          <a:xfrm>
            <a:off x="602672" y="2194560"/>
            <a:ext cx="11100955" cy="4247804"/>
          </a:xfrm>
        </p:spPr>
        <p:txBody>
          <a:bodyPr>
            <a:normAutofit fontScale="92500" lnSpcReduction="10000"/>
          </a:bodyPr>
          <a:lstStyle/>
          <a:p>
            <a:pPr lvl="0"/>
            <a:r>
              <a:rPr lang="en-US" sz="2800" dirty="0">
                <a:latin typeface="+mj-lt"/>
                <a:cs typeface="Times New Roman" pitchFamily="18" charset="0"/>
              </a:rPr>
              <a:t>Storing MIC in large tanks and filling beyond recommended levels</a:t>
            </a:r>
            <a:r>
              <a:rPr lang="en-US" sz="2800" dirty="0" smtClean="0">
                <a:latin typeface="+mj-lt"/>
                <a:cs typeface="Times New Roman" pitchFamily="18" charset="0"/>
              </a:rPr>
              <a:t>.</a:t>
            </a:r>
            <a:endParaRPr lang="en-US" sz="2800" dirty="0">
              <a:latin typeface="+mj-lt"/>
              <a:cs typeface="Times New Roman" pitchFamily="18" charset="0"/>
            </a:endParaRPr>
          </a:p>
          <a:p>
            <a:pPr lvl="0"/>
            <a:r>
              <a:rPr lang="en-US" sz="2800" dirty="0">
                <a:latin typeface="+mj-lt"/>
                <a:cs typeface="Times New Roman" pitchFamily="18" charset="0"/>
              </a:rPr>
              <a:t>The flare tower and several vent gas scrubbers had been out of service for five months before the </a:t>
            </a:r>
            <a:r>
              <a:rPr lang="en-US" sz="2800" dirty="0" smtClean="0">
                <a:latin typeface="+mj-lt"/>
                <a:cs typeface="Times New Roman" pitchFamily="18" charset="0"/>
              </a:rPr>
              <a:t>disaster.</a:t>
            </a:r>
            <a:endParaRPr lang="en-US" sz="2800" dirty="0">
              <a:latin typeface="+mj-lt"/>
              <a:cs typeface="Times New Roman" pitchFamily="18" charset="0"/>
            </a:endParaRPr>
          </a:p>
          <a:p>
            <a:pPr lvl="0"/>
            <a:r>
              <a:rPr lang="en-US" sz="2800" dirty="0">
                <a:latin typeface="+mj-lt"/>
                <a:cs typeface="Times New Roman" pitchFamily="18" charset="0"/>
              </a:rPr>
              <a:t>Failure of several safety systems </a:t>
            </a:r>
            <a:r>
              <a:rPr lang="en-US" sz="2800" dirty="0" smtClean="0">
                <a:latin typeface="+mj-lt"/>
                <a:cs typeface="Times New Roman" pitchFamily="18" charset="0"/>
              </a:rPr>
              <a:t>.</a:t>
            </a:r>
            <a:endParaRPr lang="en-US" sz="2800" dirty="0">
              <a:latin typeface="+mj-lt"/>
              <a:cs typeface="Times New Roman" pitchFamily="18" charset="0"/>
            </a:endParaRPr>
          </a:p>
          <a:p>
            <a:pPr lvl="0" algn="just"/>
            <a:r>
              <a:rPr lang="en-US" sz="2800" dirty="0" smtClean="0">
                <a:latin typeface="+mj-lt"/>
                <a:cs typeface="Times New Roman" pitchFamily="18" charset="0"/>
              </a:rPr>
              <a:t>Also </a:t>
            </a:r>
            <a:r>
              <a:rPr lang="en-US" sz="2800" dirty="0">
                <a:latin typeface="+mj-lt"/>
                <a:cs typeface="Times New Roman" pitchFamily="18" charset="0"/>
              </a:rPr>
              <a:t>some safety systems being switched off to save money, including the MIC tank </a:t>
            </a:r>
            <a:r>
              <a:rPr lang="en-US" sz="2800" dirty="0" smtClean="0">
                <a:latin typeface="+mj-lt"/>
                <a:cs typeface="Times New Roman" pitchFamily="18" charset="0"/>
              </a:rPr>
              <a:t>refrigeration the </a:t>
            </a:r>
            <a:r>
              <a:rPr lang="en-US" sz="2800" dirty="0">
                <a:latin typeface="+mj-lt"/>
                <a:cs typeface="Times New Roman" pitchFamily="18" charset="0"/>
              </a:rPr>
              <a:t>MIC was kept at 20 degrees Celsius, not the 4.5 degrees advised by the manual</a:t>
            </a:r>
            <a:r>
              <a:rPr lang="en-US" sz="2800" dirty="0" smtClean="0">
                <a:latin typeface="+mj-lt"/>
                <a:cs typeface="Times New Roman" pitchFamily="18" charset="0"/>
              </a:rPr>
              <a:t>.</a:t>
            </a:r>
            <a:endParaRPr lang="en-US" sz="2800" dirty="0">
              <a:latin typeface="+mj-lt"/>
              <a:cs typeface="Times New Roman" pitchFamily="18" charset="0"/>
            </a:endParaRPr>
          </a:p>
          <a:p>
            <a:pPr algn="just"/>
            <a:r>
              <a:rPr lang="en-US" sz="2800" dirty="0">
                <a:latin typeface="+mj-lt"/>
                <a:cs typeface="Times New Roman" pitchFamily="18" charset="0"/>
              </a:rPr>
              <a:t> There was only one manual back-up system, compared to a four-stage system used by union carbide plant of </a:t>
            </a:r>
            <a:r>
              <a:rPr lang="en-US" sz="2800" dirty="0" smtClean="0">
                <a:latin typeface="+mj-lt"/>
                <a:cs typeface="Times New Roman" pitchFamily="18" charset="0"/>
              </a:rPr>
              <a:t>USA.</a:t>
            </a:r>
            <a:endParaRPr lang="en-US" sz="2800" dirty="0">
              <a:latin typeface="+mj-lt"/>
              <a:cs typeface="Times New Roman" pitchFamily="18" charset="0"/>
            </a:endParaRPr>
          </a:p>
          <a:p>
            <a:r>
              <a:rPr lang="en-US" sz="2800" dirty="0">
                <a:latin typeface="+mj-lt"/>
                <a:cs typeface="Times New Roman" pitchFamily="18" charset="0"/>
              </a:rPr>
              <a:t>Lack of skilled operators-No proper training was given to them</a:t>
            </a:r>
            <a:r>
              <a:rPr lang="en-US" sz="2800" dirty="0" smtClean="0">
                <a:latin typeface="+mj-lt"/>
                <a:cs typeface="Times New Roman" panose="02020603050405020304" pitchFamily="18" charset="0"/>
              </a:rPr>
              <a:t>.</a:t>
            </a:r>
            <a:endParaRPr lang="en-US" sz="2800" dirty="0">
              <a:latin typeface="+mj-lt"/>
              <a:cs typeface="Times New Roman" panose="02020603050405020304" pitchFamily="18" charset="0"/>
            </a:endParaRPr>
          </a:p>
        </p:txBody>
      </p:sp>
    </p:spTree>
    <p:extLst>
      <p:ext uri="{BB962C8B-B14F-4D97-AF65-F5344CB8AC3E}">
        <p14:creationId xmlns:p14="http://schemas.microsoft.com/office/powerpoint/2010/main" val="938854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836" y="381000"/>
            <a:ext cx="8610600" cy="987136"/>
          </a:xfrm>
        </p:spPr>
        <p:txBody>
          <a:bodyPr>
            <a:normAutofit fontScale="90000"/>
          </a:bodyPr>
          <a:lstStyle/>
          <a:p>
            <a:r>
              <a:rPr lang="en-US" sz="3600" b="1" dirty="0">
                <a:cs typeface="Times New Roman" pitchFamily="18" charset="0"/>
              </a:rPr>
              <a:t>OVERALL VIEW OF THE GAS LEAK </a:t>
            </a:r>
            <a:br>
              <a:rPr lang="en-US" sz="3600" b="1" dirty="0">
                <a:cs typeface="Times New Roman" pitchFamily="18" charset="0"/>
              </a:rPr>
            </a:br>
            <a:endParaRPr lang="en-GB" sz="3600" b="1" dirty="0"/>
          </a:p>
        </p:txBody>
      </p:sp>
      <p:sp>
        <p:nvSpPr>
          <p:cNvPr id="3" name="Content Placeholder 2"/>
          <p:cNvSpPr>
            <a:spLocks noGrp="1"/>
          </p:cNvSpPr>
          <p:nvPr>
            <p:ph idx="1"/>
          </p:nvPr>
        </p:nvSpPr>
        <p:spPr>
          <a:xfrm>
            <a:off x="529936" y="1591887"/>
            <a:ext cx="10820400" cy="4892040"/>
          </a:xfrm>
        </p:spPr>
        <p:txBody>
          <a:bodyPr/>
          <a:lstStyle/>
          <a:p>
            <a:pPr algn="just"/>
            <a:r>
              <a:rPr lang="en-IN" sz="2400" dirty="0">
                <a:latin typeface="Times New Roman" pitchFamily="18" charset="0"/>
                <a:cs typeface="Times New Roman" pitchFamily="18" charset="0"/>
              </a:rPr>
              <a:t>The scientific reason that caused the accident was that water entered the tank where about 40 cubic meters of MIC was stored</a:t>
            </a:r>
            <a:r>
              <a:rPr lang="en-IN" sz="2400" dirty="0" smtClean="0">
                <a:latin typeface="Times New Roman" pitchFamily="18" charset="0"/>
                <a:cs typeface="Times New Roman" pitchFamily="18" charset="0"/>
              </a:rPr>
              <a:t>.</a:t>
            </a:r>
          </a:p>
          <a:p>
            <a:pPr marL="285750" lvl="0" indent="-285750" algn="just">
              <a:buFont typeface="Wingdings" pitchFamily="2" charset="2"/>
              <a:buChar char="§"/>
            </a:pPr>
            <a:endParaRPr lang="en-IN" sz="2400" dirty="0" smtClean="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As a result, the safety valve of the tank burst because of the increase in </a:t>
            </a:r>
            <a:r>
              <a:rPr lang="en-IN" sz="2400" dirty="0" smtClean="0">
                <a:latin typeface="Times New Roman" pitchFamily="18" charset="0"/>
                <a:cs typeface="Times New Roman" pitchFamily="18" charset="0"/>
              </a:rPr>
              <a:t>pressure.</a:t>
            </a:r>
          </a:p>
          <a:p>
            <a:pPr marL="285750" indent="-285750" algn="just">
              <a:buFont typeface="Wingdings" pitchFamily="2" charset="2"/>
              <a:buChar char="§"/>
            </a:pPr>
            <a:endParaRPr lang="en-IN" sz="2400" dirty="0" smtClean="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It is presumed that between 20 and 30 tonnes of MIC were released during the hour that the leak took place</a:t>
            </a:r>
            <a:r>
              <a:rPr lang="en-IN" sz="2400" dirty="0" smtClean="0">
                <a:latin typeface="Times New Roman" pitchFamily="18" charset="0"/>
                <a:cs typeface="Times New Roman" pitchFamily="18" charset="0"/>
              </a:rPr>
              <a:t>.</a:t>
            </a:r>
          </a:p>
          <a:p>
            <a:pPr marL="0" lvl="0" indent="0" algn="just">
              <a:buNone/>
            </a:pPr>
            <a:endParaRPr lang="en-IN"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The gas leaked from a 30 m high chimney and this height was not enough to reduce the effects of the </a:t>
            </a:r>
            <a:r>
              <a:rPr lang="en-IN" sz="2400" dirty="0" smtClean="0">
                <a:latin typeface="Times New Roman" pitchFamily="18" charset="0"/>
                <a:cs typeface="Times New Roman" pitchFamily="18" charset="0"/>
              </a:rPr>
              <a:t>discharge.</a:t>
            </a:r>
            <a:endParaRPr lang="en-IN" sz="2400" dirty="0">
              <a:latin typeface="Times New Roman" pitchFamily="18" charset="0"/>
              <a:cs typeface="Times New Roman" pitchFamily="18" charset="0"/>
            </a:endParaRPr>
          </a:p>
          <a:p>
            <a:pPr marL="285750" indent="-285750" algn="just">
              <a:buFont typeface="Wingdings" pitchFamily="2" charset="2"/>
              <a:buChar char="§"/>
            </a:pPr>
            <a:endParaRPr lang="en-IN" sz="2400" dirty="0">
              <a:latin typeface="Times New Roman" pitchFamily="18" charset="0"/>
              <a:cs typeface="Times New Roman" pitchFamily="18" charset="0"/>
            </a:endParaRPr>
          </a:p>
          <a:p>
            <a:pPr marL="285750" lvl="0" indent="-285750" algn="just">
              <a:buFont typeface="Wingdings" pitchFamily="2" charset="2"/>
              <a:buChar char="§"/>
            </a:pP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7764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OTHER CAUSES</a:t>
            </a:r>
            <a:endParaRPr lang="en-GB" sz="3600" b="1" dirty="0"/>
          </a:p>
        </p:txBody>
      </p:sp>
      <p:sp>
        <p:nvSpPr>
          <p:cNvPr id="3" name="Content Placeholder 2"/>
          <p:cNvSpPr>
            <a:spLocks noGrp="1"/>
          </p:cNvSpPr>
          <p:nvPr>
            <p:ph idx="1"/>
          </p:nvPr>
        </p:nvSpPr>
        <p:spPr/>
        <p:txBody>
          <a:bodyPr>
            <a:normAutofit/>
          </a:bodyPr>
          <a:lstStyle/>
          <a:p>
            <a:r>
              <a:rPr lang="en-US" sz="2800" dirty="0" smtClean="0">
                <a:latin typeface="+mj-lt"/>
                <a:cs typeface="Times New Roman" panose="02020603050405020304" pitchFamily="18" charset="0"/>
              </a:rPr>
              <a:t>Use of more dangerous pesticide manufacturing method for decreasing the generation cost.</a:t>
            </a:r>
          </a:p>
          <a:p>
            <a:endParaRPr lang="en-US" sz="2800" dirty="0" smtClean="0">
              <a:latin typeface="+mj-lt"/>
              <a:cs typeface="Times New Roman" panose="02020603050405020304" pitchFamily="18" charset="0"/>
            </a:endParaRPr>
          </a:p>
          <a:p>
            <a:r>
              <a:rPr lang="en-US" sz="2800" dirty="0" smtClean="0">
                <a:latin typeface="+mj-lt"/>
                <a:cs typeface="Times New Roman" panose="02020603050405020304" pitchFamily="18" charset="0"/>
              </a:rPr>
              <a:t> Plant located very close to a densely populated area.</a:t>
            </a:r>
          </a:p>
          <a:p>
            <a:endParaRPr lang="en-US" sz="2800" dirty="0" smtClean="0">
              <a:latin typeface="+mj-lt"/>
              <a:cs typeface="Times New Roman" panose="02020603050405020304" pitchFamily="18" charset="0"/>
            </a:endParaRPr>
          </a:p>
          <a:p>
            <a:r>
              <a:rPr lang="en-US" sz="2800" dirty="0" smtClean="0">
                <a:latin typeface="+mj-lt"/>
                <a:cs typeface="Times New Roman" panose="02020603050405020304" pitchFamily="18" charset="0"/>
              </a:rPr>
              <a:t>Lack of skilled operators.</a:t>
            </a:r>
          </a:p>
          <a:p>
            <a:pPr marL="0" indent="0">
              <a:buNone/>
            </a:pPr>
            <a:endParaRPr lang="en-US" sz="2800" dirty="0" smtClean="0">
              <a:latin typeface="+mj-lt"/>
              <a:cs typeface="Times New Roman" panose="02020603050405020304" pitchFamily="18" charset="0"/>
            </a:endParaRPr>
          </a:p>
          <a:p>
            <a:r>
              <a:rPr lang="en-US" sz="2800" dirty="0" smtClean="0">
                <a:latin typeface="+mj-lt"/>
                <a:cs typeface="Times New Roman" panose="02020603050405020304" pitchFamily="18" charset="0"/>
              </a:rPr>
              <a:t>Reduction of safety management.</a:t>
            </a:r>
          </a:p>
          <a:p>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952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spc="150" dirty="0" smtClean="0">
                <a:ln w="11430"/>
              </a:rPr>
              <a:t>UCIL PLANT AFTER DISASTER</a:t>
            </a:r>
            <a:br>
              <a:rPr lang="en-US" sz="3600" b="1" spc="150" dirty="0" smtClean="0">
                <a:ln w="11430"/>
              </a:rPr>
            </a:br>
            <a:endParaRPr lang="en-GB" sz="36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558" y="1031298"/>
            <a:ext cx="10849841" cy="5187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7679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2124448" y="1295400"/>
            <a:ext cx="8107784" cy="5257800"/>
          </a:xfrm>
          <a:prstGeom prst="rect">
            <a:avLst/>
          </a:prstGeom>
          <a:noFill/>
          <a:ln w="9525">
            <a:noFill/>
            <a:miter lim="800000"/>
            <a:headEnd/>
            <a:tailEnd/>
          </a:ln>
          <a:effectLst/>
        </p:spPr>
      </p:pic>
      <p:sp>
        <p:nvSpPr>
          <p:cNvPr id="2" name="TextBox 1"/>
          <p:cNvSpPr txBox="1"/>
          <p:nvPr/>
        </p:nvSpPr>
        <p:spPr>
          <a:xfrm>
            <a:off x="1993480" y="304800"/>
            <a:ext cx="8369720" cy="646331"/>
          </a:xfrm>
          <a:prstGeom prst="rect">
            <a:avLst/>
          </a:prstGeom>
          <a:noFill/>
        </p:spPr>
        <p:txBody>
          <a:bodyPr wrap="square" rtlCol="0">
            <a:spAutoFit/>
          </a:bodyPr>
          <a:lstStyle/>
          <a:p>
            <a:pPr algn="ctr"/>
            <a:r>
              <a:rPr lang="en-US" sz="3600" b="1" dirty="0" smtClean="0">
                <a:solidFill>
                  <a:schemeClr val="tx1">
                    <a:lumMod val="95000"/>
                    <a:lumOff val="5000"/>
                  </a:schemeClr>
                </a:solidFill>
              </a:rPr>
              <a:t>GEORGIA SUGAR REFINERY EXPLOSION</a:t>
            </a:r>
            <a:endParaRPr lang="en-IN" sz="3600" dirty="0"/>
          </a:p>
        </p:txBody>
      </p:sp>
    </p:spTree>
    <p:extLst>
      <p:ext uri="{BB962C8B-B14F-4D97-AF65-F5344CB8AC3E}">
        <p14:creationId xmlns:p14="http://schemas.microsoft.com/office/powerpoint/2010/main" val="20560247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INTRODUCTION</a:t>
            </a:r>
            <a:endParaRPr lang="en-US" sz="3600" b="1" dirty="0"/>
          </a:p>
        </p:txBody>
      </p:sp>
      <p:sp>
        <p:nvSpPr>
          <p:cNvPr id="3" name="Content Placeholder 2"/>
          <p:cNvSpPr>
            <a:spLocks noGrp="1"/>
          </p:cNvSpPr>
          <p:nvPr>
            <p:ph idx="1"/>
          </p:nvPr>
        </p:nvSpPr>
        <p:spPr>
          <a:xfrm>
            <a:off x="1538287" y="76200"/>
            <a:ext cx="8915400" cy="6477000"/>
          </a:xfrm>
        </p:spPr>
        <p:txBody>
          <a:bodyPr>
            <a:noAutofit/>
          </a:bodyPr>
          <a:lstStyle/>
          <a:p>
            <a:endParaRPr lang="en-US" sz="2800" dirty="0">
              <a:solidFill>
                <a:schemeClr val="tx1">
                  <a:lumMod val="95000"/>
                  <a:lumOff val="5000"/>
                </a:schemeClr>
              </a:solidFill>
            </a:endParaRPr>
          </a:p>
          <a:p>
            <a:endParaRPr lang="en-US" sz="2800" dirty="0">
              <a:solidFill>
                <a:schemeClr val="tx1">
                  <a:lumMod val="95000"/>
                  <a:lumOff val="5000"/>
                </a:schemeClr>
              </a:solidFill>
            </a:endParaRPr>
          </a:p>
          <a:p>
            <a:r>
              <a:rPr lang="en-US" sz="2800" dirty="0">
                <a:solidFill>
                  <a:schemeClr val="tx1">
                    <a:lumMod val="95000"/>
                    <a:lumOff val="5000"/>
                  </a:schemeClr>
                </a:solidFill>
              </a:rPr>
              <a:t>The </a:t>
            </a:r>
            <a:r>
              <a:rPr lang="en-US" sz="2800" b="1" dirty="0">
                <a:solidFill>
                  <a:schemeClr val="tx1">
                    <a:lumMod val="95000"/>
                    <a:lumOff val="5000"/>
                  </a:schemeClr>
                </a:solidFill>
              </a:rPr>
              <a:t>2008 Georgia sugar refinery explosion</a:t>
            </a:r>
            <a:r>
              <a:rPr lang="en-US" sz="2800" dirty="0">
                <a:solidFill>
                  <a:schemeClr val="tx1">
                    <a:lumMod val="95000"/>
                    <a:lumOff val="5000"/>
                  </a:schemeClr>
                </a:solidFill>
              </a:rPr>
              <a:t> was an </a:t>
            </a:r>
            <a:r>
              <a:rPr lang="en-US" sz="2800" dirty="0"/>
              <a:t>industrial disaster </a:t>
            </a:r>
            <a:r>
              <a:rPr lang="en-US" sz="2800" dirty="0">
                <a:solidFill>
                  <a:schemeClr val="tx1">
                    <a:lumMod val="95000"/>
                    <a:lumOff val="5000"/>
                  </a:schemeClr>
                </a:solidFill>
              </a:rPr>
              <a:t>that occurred on February 7, 2008 in </a:t>
            </a:r>
            <a:r>
              <a:rPr lang="en-US" sz="2800" u="sng" dirty="0">
                <a:solidFill>
                  <a:schemeClr val="tx1">
                    <a:lumMod val="95000"/>
                    <a:lumOff val="5000"/>
                  </a:schemeClr>
                </a:solidFill>
              </a:rPr>
              <a:t>Georgia, United States </a:t>
            </a:r>
            <a:r>
              <a:rPr lang="en-US" sz="2800" dirty="0">
                <a:solidFill>
                  <a:schemeClr val="tx1">
                    <a:lumMod val="95000"/>
                    <a:lumOff val="5000"/>
                  </a:schemeClr>
                </a:solidFill>
              </a:rPr>
              <a:t>14 were killed and 42 injured when a dust explosion occurred at a </a:t>
            </a:r>
            <a:r>
              <a:rPr lang="en-US" sz="2800" b="1" u="sng" dirty="0">
                <a:solidFill>
                  <a:schemeClr val="tx1">
                    <a:lumMod val="95000"/>
                    <a:lumOff val="5000"/>
                  </a:schemeClr>
                </a:solidFill>
              </a:rPr>
              <a:t>sugar refinery </a:t>
            </a:r>
            <a:r>
              <a:rPr lang="en-US" sz="2800" dirty="0">
                <a:solidFill>
                  <a:schemeClr val="tx1">
                    <a:lumMod val="95000"/>
                    <a:lumOff val="5000"/>
                  </a:schemeClr>
                </a:solidFill>
              </a:rPr>
              <a:t>owned by </a:t>
            </a:r>
            <a:r>
              <a:rPr lang="en-US" sz="2800" u="sng" dirty="0">
                <a:solidFill>
                  <a:schemeClr val="tx1">
                    <a:lumMod val="95000"/>
                    <a:lumOff val="5000"/>
                  </a:schemeClr>
                </a:solidFill>
              </a:rPr>
              <a:t>Imperial sugar</a:t>
            </a:r>
            <a:r>
              <a:rPr lang="en-US" sz="2800" dirty="0">
                <a:solidFill>
                  <a:schemeClr val="tx1">
                    <a:lumMod val="95000"/>
                    <a:lumOff val="5000"/>
                  </a:schemeClr>
                </a:solidFill>
              </a:rPr>
              <a:t>. </a:t>
            </a:r>
            <a:endParaRPr lang="en-US" sz="2800" dirty="0"/>
          </a:p>
          <a:p>
            <a:r>
              <a:rPr lang="en-US" sz="2800" dirty="0"/>
              <a:t>It is considered to be the biggest accident due to dust explosion.</a:t>
            </a:r>
          </a:p>
          <a:p>
            <a:r>
              <a:rPr lang="en-US" sz="2800" dirty="0"/>
              <a:t>Similar such accident occurred on 21 July 2003 a dust explosion occurred in the Sugar Silo Facility at British Sugar  refinery in Cantley, Norfolk. The plant was not operational at the time of the explosion and was actually undergoing maintenance. </a:t>
            </a:r>
          </a:p>
          <a:p>
            <a:pPr>
              <a:buNone/>
            </a:pPr>
            <a:endParaRPr lang="en-US" sz="2800" dirty="0"/>
          </a:p>
          <a:p>
            <a:endParaRPr lang="en-US" sz="2800" dirty="0"/>
          </a:p>
        </p:txBody>
      </p:sp>
    </p:spTree>
    <p:extLst>
      <p:ext uri="{BB962C8B-B14F-4D97-AF65-F5344CB8AC3E}">
        <p14:creationId xmlns:p14="http://schemas.microsoft.com/office/powerpoint/2010/main" val="2480178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001000" cy="4221162"/>
          </a:xfrm>
        </p:spPr>
        <p:txBody>
          <a:bodyPr>
            <a:normAutofit/>
          </a:bodyPr>
          <a:lstStyle/>
          <a:p>
            <a:r>
              <a:rPr lang="en-US" smtClean="0">
                <a:solidFill>
                  <a:schemeClr val="accent4">
                    <a:lumMod val="75000"/>
                  </a:schemeClr>
                </a:solidFill>
              </a:rPr>
              <a:t>Some major accidents in chemical industries</a:t>
            </a:r>
            <a:endParaRPr lang="en-US">
              <a:solidFill>
                <a:schemeClr val="accent4">
                  <a:lumMod val="7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34818" name="Picture 2" descr="https://upload.wikimedia.org/wikipedia/commons/8/8c/Imperial_Sugar_Georgia_Two.jpg"/>
          <p:cNvPicPr>
            <a:picLocks noGrp="1" noChangeAspect="1" noChangeArrowheads="1"/>
          </p:cNvPicPr>
          <p:nvPr>
            <p:ph type="pic" idx="1"/>
          </p:nvPr>
        </p:nvPicPr>
        <p:blipFill>
          <a:blip r:embed="rId2" cstate="print"/>
          <a:srcRect l="5556" r="5556"/>
          <a:stretch>
            <a:fillRect/>
          </a:stretch>
        </p:blipFill>
        <p:spPr bwMode="auto">
          <a:xfrm>
            <a:off x="1898122" y="612775"/>
            <a:ext cx="8160279" cy="6120209"/>
          </a:xfrm>
          <a:prstGeom prst="rect">
            <a:avLst/>
          </a:prstGeom>
          <a:noFill/>
        </p:spPr>
      </p:pic>
    </p:spTree>
    <p:extLst>
      <p:ext uri="{BB962C8B-B14F-4D97-AF65-F5344CB8AC3E}">
        <p14:creationId xmlns:p14="http://schemas.microsoft.com/office/powerpoint/2010/main" val="3182350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905000" y="228601"/>
            <a:ext cx="8229600" cy="6102859"/>
          </a:xfrm>
          <a:prstGeom prst="rect">
            <a:avLst/>
          </a:prstGeom>
          <a:noFill/>
          <a:ln w="9525">
            <a:noFill/>
            <a:miter lim="800000"/>
            <a:headEnd/>
            <a:tailEnd/>
          </a:ln>
          <a:effectLst/>
        </p:spPr>
      </p:pic>
    </p:spTree>
    <p:extLst>
      <p:ext uri="{BB962C8B-B14F-4D97-AF65-F5344CB8AC3E}">
        <p14:creationId xmlns:p14="http://schemas.microsoft.com/office/powerpoint/2010/main" val="2739231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CHEMISTRY BEHIND THE EXPLOSION</a:t>
            </a:r>
            <a:endParaRPr lang="en-US" sz="3600" b="1" dirty="0"/>
          </a:p>
        </p:txBody>
      </p:sp>
      <p:sp>
        <p:nvSpPr>
          <p:cNvPr id="3" name="Content Placeholder 2"/>
          <p:cNvSpPr>
            <a:spLocks noGrp="1"/>
          </p:cNvSpPr>
          <p:nvPr>
            <p:ph idx="1"/>
          </p:nvPr>
        </p:nvSpPr>
        <p:spPr/>
        <p:txBody>
          <a:bodyPr>
            <a:normAutofit/>
          </a:bodyPr>
          <a:lstStyle/>
          <a:p>
            <a:r>
              <a:rPr lang="en-US" sz="2800" dirty="0"/>
              <a:t>Burning sugar—chemically known </a:t>
            </a:r>
            <a:r>
              <a:rPr lang="en-US" sz="2800" dirty="0"/>
              <a:t>as sucrose </a:t>
            </a:r>
            <a:r>
              <a:rPr lang="en-US" sz="2800" dirty="0"/>
              <a:t>(</a:t>
            </a:r>
            <a:r>
              <a:rPr lang="en-US" sz="2800" dirty="0"/>
              <a:t>C12H22O11) produces energy almost immediately and we know that</a:t>
            </a:r>
            <a:r>
              <a:rPr lang="en-US" sz="2800" dirty="0"/>
              <a:t> </a:t>
            </a:r>
            <a:r>
              <a:rPr lang="en-US" sz="2800" dirty="0"/>
              <a:t>sugar ignites </a:t>
            </a:r>
            <a:r>
              <a:rPr lang="en-US" sz="2800" dirty="0"/>
              <a:t>and burns like a torch.</a:t>
            </a:r>
          </a:p>
          <a:p>
            <a:r>
              <a:rPr lang="en-US" sz="2800" dirty="0"/>
              <a:t>This process, called combustion, </a:t>
            </a:r>
            <a:r>
              <a:rPr lang="en-US" sz="2800" dirty="0"/>
              <a:t>is described </a:t>
            </a:r>
            <a:r>
              <a:rPr lang="en-US" sz="2800" dirty="0"/>
              <a:t>by the following chemical </a:t>
            </a:r>
            <a:r>
              <a:rPr lang="en-US" sz="2800" dirty="0"/>
              <a:t>reaction:</a:t>
            </a:r>
          </a:p>
          <a:p>
            <a:pPr algn="r">
              <a:buNone/>
            </a:pPr>
            <a:r>
              <a:rPr lang="pt-BR" sz="2800" b="1" dirty="0"/>
              <a:t>C12H22O11 </a:t>
            </a:r>
            <a:r>
              <a:rPr lang="pt-BR" sz="2800" b="1" dirty="0"/>
              <a:t>(solid) + 12 O2 (gas</a:t>
            </a:r>
            <a:r>
              <a:rPr lang="pt-BR" sz="2800" b="1" dirty="0"/>
              <a:t>) </a:t>
            </a:r>
            <a:r>
              <a:rPr lang="pt-BR" sz="2800" dirty="0"/>
              <a:t>➔ </a:t>
            </a:r>
            <a:r>
              <a:rPr lang="pt-BR" sz="2800" b="1" dirty="0"/>
              <a:t>12 CO2 </a:t>
            </a:r>
            <a:r>
              <a:rPr lang="pt-BR" sz="2800" b="1" dirty="0"/>
              <a:t>(</a:t>
            </a:r>
            <a:r>
              <a:rPr lang="pt-BR" sz="2800" b="1" dirty="0"/>
              <a:t>gas) + </a:t>
            </a:r>
            <a:r>
              <a:rPr lang="pt-BR" sz="2800" b="1" dirty="0"/>
              <a:t>11 </a:t>
            </a:r>
            <a:r>
              <a:rPr lang="pt-BR" sz="2800" b="1" dirty="0"/>
              <a:t>H2O </a:t>
            </a:r>
            <a:r>
              <a:rPr lang="pt-BR" sz="2800" b="1" dirty="0"/>
              <a:t> (</a:t>
            </a:r>
            <a:r>
              <a:rPr lang="pt-BR" sz="2800" b="1" dirty="0"/>
              <a:t>gas) + energy</a:t>
            </a:r>
            <a:endParaRPr lang="en-US" sz="2800" dirty="0"/>
          </a:p>
        </p:txBody>
      </p:sp>
    </p:spTree>
    <p:extLst>
      <p:ext uri="{BB962C8B-B14F-4D97-AF65-F5344CB8AC3E}">
        <p14:creationId xmlns:p14="http://schemas.microsoft.com/office/powerpoint/2010/main" val="38126769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SOME MORE CHEMISTRY!!</a:t>
            </a:r>
            <a:endParaRPr lang="en-US" sz="3600" b="1" dirty="0"/>
          </a:p>
        </p:txBody>
      </p:sp>
      <p:sp>
        <p:nvSpPr>
          <p:cNvPr id="3" name="Content Placeholder 2"/>
          <p:cNvSpPr>
            <a:spLocks noGrp="1"/>
          </p:cNvSpPr>
          <p:nvPr>
            <p:ph idx="1"/>
          </p:nvPr>
        </p:nvSpPr>
        <p:spPr/>
        <p:txBody>
          <a:bodyPr>
            <a:normAutofit/>
          </a:bodyPr>
          <a:lstStyle/>
          <a:p>
            <a:r>
              <a:rPr lang="en-US" dirty="0" smtClean="0"/>
              <a:t>There are 12 moles of gas on the left side of the equation for the combustion of sugar but 23 moles of gas on the right side. This explains the increase in volume is typical in explosive reactions. </a:t>
            </a:r>
          </a:p>
          <a:p>
            <a:r>
              <a:rPr lang="en-US" dirty="0" smtClean="0"/>
              <a:t> Thus the volume needs to increase rapidly for an explosion to occur.</a:t>
            </a:r>
          </a:p>
          <a:p>
            <a:pPr>
              <a:buNone/>
            </a:pPr>
            <a:endParaRPr lang="en-US" dirty="0"/>
          </a:p>
        </p:txBody>
      </p:sp>
    </p:spTree>
    <p:extLst>
      <p:ext uri="{BB962C8B-B14F-4D97-AF65-F5344CB8AC3E}">
        <p14:creationId xmlns:p14="http://schemas.microsoft.com/office/powerpoint/2010/main" val="769663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THE CATCH!!</a:t>
            </a:r>
            <a:endParaRPr lang="en-US" sz="3600" b="1" dirty="0"/>
          </a:p>
        </p:txBody>
      </p:sp>
      <p:sp>
        <p:nvSpPr>
          <p:cNvPr id="3" name="TextBox 2"/>
          <p:cNvSpPr txBox="1"/>
          <p:nvPr/>
        </p:nvSpPr>
        <p:spPr>
          <a:xfrm>
            <a:off x="1905000" y="1066801"/>
            <a:ext cx="8534400" cy="4401205"/>
          </a:xfrm>
          <a:prstGeom prst="rect">
            <a:avLst/>
          </a:prstGeom>
          <a:noFill/>
        </p:spPr>
        <p:txBody>
          <a:bodyPr wrap="square" rtlCol="0">
            <a:spAutoFit/>
          </a:bodyPr>
          <a:lstStyle/>
          <a:p>
            <a:r>
              <a:rPr lang="en-US" sz="2800" b="1" dirty="0"/>
              <a:t>So, why doesn’t sugar  explode or at least light on  fire when we eat it?? </a:t>
            </a:r>
          </a:p>
          <a:p>
            <a:r>
              <a:rPr lang="en-US" sz="2800" dirty="0"/>
              <a:t>In the process respiration, sucrose is first digested in the stomach into its component sugars, one of which is glucose.</a:t>
            </a:r>
          </a:p>
          <a:p>
            <a:r>
              <a:rPr lang="en-US" sz="2800" dirty="0"/>
              <a:t>Glucose subsequently reacts with oxygen in a  series of small steps within our cells. </a:t>
            </a:r>
          </a:p>
          <a:p>
            <a:r>
              <a:rPr lang="en-US" sz="2800" dirty="0"/>
              <a:t>This reaction occurs at a slower rate and the energy is stored, so no explosion occurs.</a:t>
            </a:r>
          </a:p>
          <a:p>
            <a:endParaRPr lang="en-US" sz="2800" dirty="0"/>
          </a:p>
        </p:txBody>
      </p:sp>
    </p:spTree>
    <p:extLst>
      <p:ext uri="{BB962C8B-B14F-4D97-AF65-F5344CB8AC3E}">
        <p14:creationId xmlns:p14="http://schemas.microsoft.com/office/powerpoint/2010/main" val="42841511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FACTORS THAT AFFECT THE RATES OF CHEMICAL REACTION:</a:t>
            </a:r>
            <a:endParaRPr lang="en-US" sz="3600" b="1" dirty="0"/>
          </a:p>
        </p:txBody>
      </p:sp>
      <p:sp>
        <p:nvSpPr>
          <p:cNvPr id="3" name="Content Placeholder 2"/>
          <p:cNvSpPr>
            <a:spLocks noGrp="1"/>
          </p:cNvSpPr>
          <p:nvPr>
            <p:ph idx="1"/>
          </p:nvPr>
        </p:nvSpPr>
        <p:spPr>
          <a:xfrm>
            <a:off x="2209800" y="846139"/>
            <a:ext cx="8229600" cy="4525963"/>
          </a:xfrm>
        </p:spPr>
        <p:txBody>
          <a:bodyPr>
            <a:noAutofit/>
          </a:bodyPr>
          <a:lstStyle/>
          <a:p>
            <a:pPr>
              <a:buNone/>
            </a:pPr>
            <a:r>
              <a:rPr lang="en-US" sz="3600" dirty="0"/>
              <a:t>   </a:t>
            </a:r>
          </a:p>
          <a:p>
            <a:r>
              <a:rPr lang="en-US" sz="2800" dirty="0"/>
              <a:t>Nature of  the reactants, their physical state (solid, liquid, gas) the surrounding temperature and pressure, and the amount of surface area.</a:t>
            </a:r>
          </a:p>
          <a:p>
            <a:r>
              <a:rPr lang="en-US" sz="2800" dirty="0"/>
              <a:t> The </a:t>
            </a:r>
            <a:r>
              <a:rPr lang="en-US" sz="2800" dirty="0"/>
              <a:t>most important factor is </a:t>
            </a:r>
            <a:r>
              <a:rPr lang="en-US" sz="2800" dirty="0"/>
              <a:t>the amount </a:t>
            </a:r>
            <a:r>
              <a:rPr lang="en-US" sz="2800" dirty="0"/>
              <a:t>of surface area</a:t>
            </a:r>
            <a:r>
              <a:rPr lang="en-US" sz="2800" dirty="0"/>
              <a:t>.</a:t>
            </a:r>
          </a:p>
          <a:p>
            <a:r>
              <a:rPr lang="en-US" sz="2800" dirty="0"/>
              <a:t>As raw sugar </a:t>
            </a:r>
            <a:r>
              <a:rPr lang="en-US" sz="2800" dirty="0"/>
              <a:t>is refined</a:t>
            </a:r>
            <a:r>
              <a:rPr lang="en-US" sz="2800" dirty="0"/>
              <a:t>, it is ground into smaller particles.</a:t>
            </a:r>
          </a:p>
          <a:p>
            <a:r>
              <a:rPr lang="en-US" sz="2800" dirty="0"/>
              <a:t>Sugar particles in granulated sugar range </a:t>
            </a:r>
            <a:r>
              <a:rPr lang="en-US" sz="2800" dirty="0"/>
              <a:t>in size </a:t>
            </a:r>
            <a:r>
              <a:rPr lang="en-US" sz="2800" dirty="0"/>
              <a:t>from 570 to </a:t>
            </a:r>
            <a:r>
              <a:rPr lang="en-US" sz="2800" dirty="0"/>
              <a:t>635 micrometers.</a:t>
            </a:r>
          </a:p>
          <a:p>
            <a:r>
              <a:rPr lang="en-US" sz="2800" dirty="0"/>
              <a:t>In </a:t>
            </a:r>
            <a:r>
              <a:rPr lang="en-US" sz="2800" dirty="0"/>
              <a:t>powdered </a:t>
            </a:r>
            <a:r>
              <a:rPr lang="en-US" sz="2800" dirty="0"/>
              <a:t>sugar, the </a:t>
            </a:r>
            <a:r>
              <a:rPr lang="en-US" sz="2800" dirty="0"/>
              <a:t>particles are much </a:t>
            </a:r>
            <a:r>
              <a:rPr lang="en-US" sz="2800" dirty="0"/>
              <a:t>smaller; Their average size </a:t>
            </a:r>
            <a:r>
              <a:rPr lang="en-US" sz="2800" dirty="0"/>
              <a:t>is 60 micrometers.</a:t>
            </a:r>
          </a:p>
        </p:txBody>
      </p:sp>
    </p:spTree>
    <p:extLst>
      <p:ext uri="{BB962C8B-B14F-4D97-AF65-F5344CB8AC3E}">
        <p14:creationId xmlns:p14="http://schemas.microsoft.com/office/powerpoint/2010/main" val="2653967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685801"/>
            <a:ext cx="8534400" cy="5029200"/>
          </a:xfrm>
        </p:spPr>
        <p:txBody>
          <a:bodyPr>
            <a:noAutofit/>
          </a:bodyPr>
          <a:lstStyle/>
          <a:p>
            <a:r>
              <a:rPr lang="en-US" sz="2800" dirty="0"/>
              <a:t>As the surface area </a:t>
            </a:r>
            <a:r>
              <a:rPr lang="en-US" sz="2800" dirty="0"/>
              <a:t>increases, the </a:t>
            </a:r>
            <a:r>
              <a:rPr lang="en-US" sz="2800" dirty="0"/>
              <a:t>number of collisions </a:t>
            </a:r>
            <a:r>
              <a:rPr lang="en-US" sz="2800" dirty="0"/>
              <a:t>between the </a:t>
            </a:r>
            <a:r>
              <a:rPr lang="en-US" sz="2800" dirty="0"/>
              <a:t>molecules on the surface </a:t>
            </a:r>
            <a:r>
              <a:rPr lang="en-US" sz="2800" dirty="0"/>
              <a:t>and the </a:t>
            </a:r>
            <a:r>
              <a:rPr lang="en-US" sz="2800" dirty="0"/>
              <a:t>oxygen molecules in the </a:t>
            </a:r>
            <a:r>
              <a:rPr lang="en-US" sz="2800" dirty="0"/>
              <a:t>air increases</a:t>
            </a:r>
            <a:r>
              <a:rPr lang="en-US" sz="2800" dirty="0"/>
              <a:t>. That’s what occurs when dust </a:t>
            </a:r>
            <a:r>
              <a:rPr lang="en-US" sz="2800" dirty="0"/>
              <a:t>is dispersed </a:t>
            </a:r>
            <a:r>
              <a:rPr lang="en-US" sz="2800" dirty="0"/>
              <a:t>in the </a:t>
            </a:r>
            <a:r>
              <a:rPr lang="en-US" sz="2800" dirty="0"/>
              <a:t>air, each </a:t>
            </a:r>
            <a:r>
              <a:rPr lang="en-US" sz="2800" dirty="0"/>
              <a:t>dust </a:t>
            </a:r>
            <a:r>
              <a:rPr lang="en-US" sz="2800" dirty="0"/>
              <a:t>particle </a:t>
            </a:r>
            <a:r>
              <a:rPr lang="en-US" sz="2800" dirty="0"/>
              <a:t>is </a:t>
            </a:r>
            <a:r>
              <a:rPr lang="en-US" sz="2800" dirty="0"/>
              <a:t>surrounded by </a:t>
            </a:r>
            <a:r>
              <a:rPr lang="en-US" sz="2800" dirty="0"/>
              <a:t>oxygen molecules, so </a:t>
            </a:r>
            <a:r>
              <a:rPr lang="en-US" sz="2800" dirty="0"/>
              <a:t>collisions occur </a:t>
            </a:r>
            <a:r>
              <a:rPr lang="en-US" sz="2800" dirty="0"/>
              <a:t>between these dust particle and </a:t>
            </a:r>
            <a:r>
              <a:rPr lang="en-US" sz="2800" dirty="0"/>
              <a:t>surrounding  oxygen </a:t>
            </a:r>
            <a:r>
              <a:rPr lang="en-US" sz="2800" dirty="0"/>
              <a:t>molecules.</a:t>
            </a:r>
          </a:p>
          <a:p>
            <a:r>
              <a:rPr lang="en-US" sz="2800" dirty="0"/>
              <a:t>In the presence of a spark or a flame, </a:t>
            </a:r>
            <a:r>
              <a:rPr lang="en-US" sz="2800" dirty="0"/>
              <a:t>all of </a:t>
            </a:r>
            <a:r>
              <a:rPr lang="en-US" sz="2800" dirty="0"/>
              <a:t>these collisions become combustion </a:t>
            </a:r>
            <a:r>
              <a:rPr lang="en-US" sz="2800" dirty="0"/>
              <a:t>reactions that </a:t>
            </a:r>
            <a:r>
              <a:rPr lang="en-US" sz="2800" dirty="0"/>
              <a:t>occur at a very rapid rate. Lots </a:t>
            </a:r>
            <a:r>
              <a:rPr lang="en-US" sz="2800" dirty="0"/>
              <a:t>of heat </a:t>
            </a:r>
            <a:r>
              <a:rPr lang="en-US" sz="2800" dirty="0"/>
              <a:t>is released, which quickly causes a </a:t>
            </a:r>
            <a:r>
              <a:rPr lang="en-US" sz="2800" dirty="0"/>
              <a:t>very rapid </a:t>
            </a:r>
            <a:r>
              <a:rPr lang="en-US" sz="2800" dirty="0"/>
              <a:t>increase in the volume of the </a:t>
            </a:r>
            <a:r>
              <a:rPr lang="en-US" sz="2800" dirty="0"/>
              <a:t>gases being </a:t>
            </a:r>
            <a:r>
              <a:rPr lang="en-US" sz="2800" dirty="0"/>
              <a:t>formed, creating a shock </a:t>
            </a:r>
            <a:r>
              <a:rPr lang="en-US" sz="2800" dirty="0"/>
              <a:t>wave—a series </a:t>
            </a:r>
            <a:r>
              <a:rPr lang="en-US" sz="2800" dirty="0"/>
              <a:t>of air waves that move very </a:t>
            </a:r>
            <a:r>
              <a:rPr lang="en-US" sz="2800" dirty="0"/>
              <a:t>fast—typically </a:t>
            </a:r>
            <a:r>
              <a:rPr lang="en-US" sz="2800" dirty="0"/>
              <a:t>explosions.</a:t>
            </a:r>
          </a:p>
        </p:txBody>
      </p:sp>
    </p:spTree>
    <p:extLst>
      <p:ext uri="{BB962C8B-B14F-4D97-AF65-F5344CB8AC3E}">
        <p14:creationId xmlns:p14="http://schemas.microsoft.com/office/powerpoint/2010/main" val="7784623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242" y="469232"/>
            <a:ext cx="8229600" cy="1143000"/>
          </a:xfrm>
        </p:spPr>
        <p:txBody>
          <a:bodyPr>
            <a:noAutofit/>
          </a:bodyPr>
          <a:lstStyle/>
          <a:p>
            <a:r>
              <a:rPr lang="en-US" sz="3600" b="1" dirty="0"/>
              <a:t>THE DISASTER</a:t>
            </a:r>
            <a:endParaRPr lang="en-US" sz="3600" b="1" dirty="0"/>
          </a:p>
        </p:txBody>
      </p:sp>
      <p:sp>
        <p:nvSpPr>
          <p:cNvPr id="3" name="Content Placeholder 2"/>
          <p:cNvSpPr>
            <a:spLocks noGrp="1"/>
          </p:cNvSpPr>
          <p:nvPr>
            <p:ph idx="1"/>
          </p:nvPr>
        </p:nvSpPr>
        <p:spPr/>
        <p:txBody>
          <a:bodyPr>
            <a:noAutofit/>
          </a:bodyPr>
          <a:lstStyle/>
          <a:p>
            <a:r>
              <a:rPr lang="en-US" sz="2800" dirty="0"/>
              <a:t>Exhaust systems were </a:t>
            </a:r>
            <a:r>
              <a:rPr lang="en-US" sz="2800" dirty="0"/>
              <a:t>inadequate to </a:t>
            </a:r>
            <a:r>
              <a:rPr lang="en-US" sz="2800" dirty="0"/>
              <a:t>keep the </a:t>
            </a:r>
            <a:r>
              <a:rPr lang="en-US" sz="2800" dirty="0"/>
              <a:t>dust out of the air. A spark </a:t>
            </a:r>
            <a:r>
              <a:rPr lang="en-US" sz="2800" dirty="0"/>
              <a:t>or flame </a:t>
            </a:r>
            <a:r>
              <a:rPr lang="en-US" sz="2800" dirty="0"/>
              <a:t>from one of the </a:t>
            </a:r>
            <a:r>
              <a:rPr lang="en-US" sz="2800" dirty="0"/>
              <a:t>machines in </a:t>
            </a:r>
            <a:r>
              <a:rPr lang="en-US" sz="2800" dirty="0"/>
              <a:t>the plant started the </a:t>
            </a:r>
            <a:r>
              <a:rPr lang="en-US" sz="2800" dirty="0"/>
              <a:t>explosions, which </a:t>
            </a:r>
            <a:r>
              <a:rPr lang="en-US" sz="2800" dirty="0"/>
              <a:t>quickly spread </a:t>
            </a:r>
            <a:r>
              <a:rPr lang="en-US" sz="2800" dirty="0"/>
              <a:t>to other </a:t>
            </a:r>
            <a:r>
              <a:rPr lang="en-US" sz="2800" dirty="0"/>
              <a:t>parts of the facility. </a:t>
            </a:r>
            <a:endParaRPr lang="en-US" sz="2800" dirty="0"/>
          </a:p>
          <a:p>
            <a:r>
              <a:rPr lang="en-US" sz="2800" dirty="0"/>
              <a:t>As the explosions </a:t>
            </a:r>
            <a:r>
              <a:rPr lang="en-US" sz="2800" dirty="0"/>
              <a:t>tore the plant </a:t>
            </a:r>
            <a:r>
              <a:rPr lang="en-US" sz="2800" dirty="0"/>
              <a:t>apart, sugar </a:t>
            </a:r>
            <a:r>
              <a:rPr lang="en-US" sz="2800" dirty="0"/>
              <a:t>dust that had </a:t>
            </a:r>
            <a:r>
              <a:rPr lang="en-US" sz="2800" dirty="0"/>
              <a:t>collected on </a:t>
            </a:r>
            <a:r>
              <a:rPr lang="en-US" sz="2800" dirty="0"/>
              <a:t>the floor and equipment </a:t>
            </a:r>
            <a:r>
              <a:rPr lang="en-US" sz="2800" dirty="0"/>
              <a:t>was tossed </a:t>
            </a:r>
            <a:r>
              <a:rPr lang="en-US" sz="2800" dirty="0"/>
              <a:t>into the air and </a:t>
            </a:r>
            <a:r>
              <a:rPr lang="en-US" sz="2800" dirty="0"/>
              <a:t>quickly added </a:t>
            </a:r>
            <a:r>
              <a:rPr lang="en-US" sz="2800" dirty="0"/>
              <a:t>to the explosions.</a:t>
            </a:r>
          </a:p>
        </p:txBody>
      </p:sp>
    </p:spTree>
    <p:extLst>
      <p:ext uri="{BB962C8B-B14F-4D97-AF65-F5344CB8AC3E}">
        <p14:creationId xmlns:p14="http://schemas.microsoft.com/office/powerpoint/2010/main" val="17366700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r>
              <a:rPr lang="en-US" sz="3600" b="1" dirty="0"/>
              <a:t>PREVENTION OF DUST EXPLOSIONS</a:t>
            </a:r>
            <a:endParaRPr lang="en-US" sz="3600" b="1" dirty="0"/>
          </a:p>
        </p:txBody>
      </p:sp>
      <p:sp>
        <p:nvSpPr>
          <p:cNvPr id="5" name="Rectangle 3"/>
          <p:cNvSpPr>
            <a:spLocks noGrp="1" noChangeArrowheads="1"/>
          </p:cNvSpPr>
          <p:nvPr>
            <p:ph idx="1"/>
          </p:nvPr>
        </p:nvSpPr>
        <p:spPr>
          <a:xfrm>
            <a:off x="1828800" y="1219201"/>
            <a:ext cx="8305800" cy="4754563"/>
          </a:xfrm>
        </p:spPr>
        <p:txBody>
          <a:bodyPr>
            <a:noAutofit/>
          </a:bodyPr>
          <a:lstStyle/>
          <a:p>
            <a:r>
              <a:rPr lang="en-US" sz="2800" b="1" dirty="0"/>
              <a:t>Prevent </a:t>
            </a:r>
            <a:r>
              <a:rPr lang="en-US" sz="2800" b="1" dirty="0"/>
              <a:t>dust </a:t>
            </a:r>
            <a:r>
              <a:rPr lang="en-US" sz="2800" b="1" dirty="0"/>
              <a:t>suspensions </a:t>
            </a:r>
            <a:r>
              <a:rPr lang="en-US" sz="2800" dirty="0"/>
              <a:t>- dust collectors must be installed</a:t>
            </a:r>
            <a:endParaRPr lang="en-US" sz="2800" dirty="0"/>
          </a:p>
          <a:p>
            <a:r>
              <a:rPr lang="en-US" sz="2800" b="1" dirty="0"/>
              <a:t>Add moisture -  </a:t>
            </a:r>
            <a:r>
              <a:rPr lang="en-US" sz="2800" dirty="0"/>
              <a:t>moister dust requires a higher ignition energy and is less likely to be swirled up and explosion can be prevented.</a:t>
            </a:r>
          </a:p>
          <a:p>
            <a:r>
              <a:rPr lang="en-US" sz="2800" b="1" dirty="0"/>
              <a:t>Reduce </a:t>
            </a:r>
            <a:r>
              <a:rPr lang="en-US" sz="2800" b="1" dirty="0" smtClean="0"/>
              <a:t>concentration </a:t>
            </a:r>
            <a:r>
              <a:rPr lang="en-US" sz="2800" b="1" dirty="0"/>
              <a:t>of flammable substances </a:t>
            </a:r>
            <a:r>
              <a:rPr lang="en-US" sz="2800" dirty="0"/>
              <a:t>below </a:t>
            </a:r>
            <a:r>
              <a:rPr lang="en-US" sz="2800" dirty="0"/>
              <a:t>LCL(low combustible limit)</a:t>
            </a:r>
            <a:endParaRPr lang="en-US" sz="2800" dirty="0"/>
          </a:p>
          <a:p>
            <a:r>
              <a:rPr lang="en-US" sz="2800" b="1" dirty="0"/>
              <a:t>Reduce oxygen </a:t>
            </a:r>
            <a:r>
              <a:rPr lang="en-US" sz="2800" b="1" dirty="0"/>
              <a:t>conc.- </a:t>
            </a:r>
            <a:r>
              <a:rPr lang="en-US" sz="2800" dirty="0"/>
              <a:t>dust gets combusted in presence of high </a:t>
            </a:r>
            <a:r>
              <a:rPr lang="en-US" sz="2800" dirty="0" smtClean="0"/>
              <a:t>oxygen </a:t>
            </a:r>
            <a:r>
              <a:rPr lang="en-US" sz="2800" dirty="0"/>
              <a:t>conc.</a:t>
            </a:r>
            <a:endParaRPr lang="en-US" sz="2800" dirty="0"/>
          </a:p>
          <a:p>
            <a:r>
              <a:rPr lang="en-US" sz="2800" b="1" dirty="0"/>
              <a:t>Eliminate </a:t>
            </a:r>
            <a:r>
              <a:rPr lang="en-US" sz="2800" b="1" dirty="0"/>
              <a:t>ignition sources </a:t>
            </a:r>
            <a:r>
              <a:rPr lang="en-US" sz="2800" dirty="0"/>
              <a:t>- sources which can come in contact of dust.</a:t>
            </a:r>
            <a:endParaRPr lang="en-US" sz="2800" dirty="0"/>
          </a:p>
        </p:txBody>
      </p:sp>
    </p:spTree>
    <p:extLst>
      <p:ext uri="{BB962C8B-B14F-4D97-AF65-F5344CB8AC3E}">
        <p14:creationId xmlns:p14="http://schemas.microsoft.com/office/powerpoint/2010/main" val="3598253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25136" y="167425"/>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THEY THOUGHT THEY WERE SAFE….</a:t>
            </a:r>
            <a:endParaRPr lang="en-CA" altLang="en-US" sz="3600" b="1" dirty="0"/>
          </a:p>
        </p:txBody>
      </p:sp>
      <p:sp>
        <p:nvSpPr>
          <p:cNvPr id="3" name="Rectangle 3"/>
          <p:cNvSpPr txBox="1">
            <a:spLocks noChangeArrowheads="1"/>
          </p:cNvSpPr>
          <p:nvPr/>
        </p:nvSpPr>
        <p:spPr>
          <a:xfrm>
            <a:off x="796069" y="1128508"/>
            <a:ext cx="6048683"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en-US" altLang="en-US" dirty="0" smtClean="0"/>
              <a:t>“Good” companies can be lulled into a false sense of security by their performance in personal safety and health</a:t>
            </a:r>
          </a:p>
          <a:p>
            <a:pPr>
              <a:spcBef>
                <a:spcPct val="50000"/>
              </a:spcBef>
            </a:pPr>
            <a:r>
              <a:rPr lang="en-US" altLang="en-US" dirty="0" smtClean="0"/>
              <a:t>They may not </a:t>
            </a:r>
            <a:r>
              <a:rPr lang="en-US" altLang="en-US" dirty="0" smtClean="0"/>
              <a:t>realize </a:t>
            </a:r>
            <a:r>
              <a:rPr lang="en-US" altLang="en-US" dirty="0" smtClean="0"/>
              <a:t>how vulnerable they are to a major accident until it happens</a:t>
            </a:r>
          </a:p>
          <a:p>
            <a:pPr>
              <a:spcBef>
                <a:spcPct val="50000"/>
              </a:spcBef>
            </a:pPr>
            <a:r>
              <a:rPr lang="en-US" altLang="en-US" dirty="0" smtClean="0"/>
              <a:t>Subsequent investigations typically show that there were multiple causes, and many of these were known long before the event</a:t>
            </a:r>
            <a:endParaRPr lang="en-CA" altLang="en-US"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2627" y="920192"/>
            <a:ext cx="3116036" cy="233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7057377" y="3255716"/>
            <a:ext cx="3600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dirty="0"/>
              <a:t>BP Deepwater Horizon</a:t>
            </a:r>
            <a:endParaRPr lang="en-CA" altLang="en-US" sz="1600" b="1" dirty="0"/>
          </a:p>
        </p:txBody>
      </p:sp>
      <p:pic>
        <p:nvPicPr>
          <p:cNvPr id="6" name="Picture 4" descr="Avonmouth 96 fire 2 zoom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2627" y="3699947"/>
            <a:ext cx="3116036" cy="222784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7276932" y="6035471"/>
            <a:ext cx="378602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000" b="1" dirty="0"/>
              <a:t>Epichlorhydrin fire,</a:t>
            </a:r>
          </a:p>
          <a:p>
            <a:pPr algn="ctr"/>
            <a:r>
              <a:rPr lang="en-US" altLang="en-US" sz="2000" b="1" dirty="0"/>
              <a:t>A</a:t>
            </a:r>
            <a:r>
              <a:rPr lang="en-US" altLang="en-US" sz="2000" b="1" dirty="0">
                <a:solidFill>
                  <a:schemeClr val="tx2"/>
                </a:solidFill>
              </a:rPr>
              <a:t>vonmouth, UK</a:t>
            </a:r>
            <a:endParaRPr lang="en-CA" altLang="en-US" sz="2000" b="1" dirty="0">
              <a:solidFill>
                <a:schemeClr val="tx2"/>
              </a:solidFill>
            </a:endParaRPr>
          </a:p>
        </p:txBody>
      </p:sp>
    </p:spTree>
    <p:extLst>
      <p:ext uri="{BB962C8B-B14F-4D97-AF65-F5344CB8AC3E}">
        <p14:creationId xmlns:p14="http://schemas.microsoft.com/office/powerpoint/2010/main" val="4168385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0"/>
            <a:ext cx="8229600" cy="609600"/>
          </a:xfrm>
          <a:prstGeom prst="rect">
            <a:avLst/>
          </a:prstGeom>
        </p:spPr>
        <p:txBody>
          <a:bodyPr>
            <a:noAutofit/>
          </a:bodyPr>
          <a:lstStyle/>
          <a:p>
            <a:pPr algn="ctr">
              <a:spcBef>
                <a:spcPct val="0"/>
              </a:spcBef>
              <a:defRPr/>
            </a:pPr>
            <a:r>
              <a:rPr lang="en-US" sz="3600" b="1" dirty="0">
                <a:latin typeface="+mj-lt"/>
                <a:ea typeface="+mj-ea"/>
                <a:cs typeface="+mj-cs"/>
              </a:rPr>
              <a:t>FILXBOROUGH, 01.06.1974, UK</a:t>
            </a:r>
            <a:br>
              <a:rPr lang="en-US" sz="3600" b="1" dirty="0">
                <a:latin typeface="+mj-lt"/>
                <a:ea typeface="+mj-ea"/>
                <a:cs typeface="+mj-cs"/>
              </a:rPr>
            </a:br>
            <a:endParaRPr lang="en-US" sz="3600" b="1" dirty="0">
              <a:latin typeface="+mj-lt"/>
              <a:ea typeface="+mj-ea"/>
              <a:cs typeface="+mj-cs"/>
            </a:endParaRPr>
          </a:p>
        </p:txBody>
      </p:sp>
      <p:pic>
        <p:nvPicPr>
          <p:cNvPr id="5" name="Picture 3" descr="18"/>
          <p:cNvPicPr>
            <a:picLocks noChangeAspect="1" noChangeArrowheads="1"/>
          </p:cNvPicPr>
          <p:nvPr/>
        </p:nvPicPr>
        <p:blipFill>
          <a:blip r:embed="rId2"/>
          <a:srcRect/>
          <a:stretch>
            <a:fillRect/>
          </a:stretch>
        </p:blipFill>
        <p:spPr bwMode="auto">
          <a:xfrm>
            <a:off x="1981201" y="838200"/>
            <a:ext cx="8562975" cy="5637292"/>
          </a:xfrm>
          <a:prstGeom prst="rect">
            <a:avLst/>
          </a:prstGeom>
          <a:noFill/>
          <a:ln w="9525">
            <a:noFill/>
            <a:miter lim="800000"/>
            <a:headEnd/>
            <a:tailEnd/>
          </a:ln>
        </p:spPr>
      </p:pic>
    </p:spTree>
    <p:extLst>
      <p:ext uri="{BB962C8B-B14F-4D97-AF65-F5344CB8AC3E}">
        <p14:creationId xmlns:p14="http://schemas.microsoft.com/office/powerpoint/2010/main" val="10910655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75020_112206explosionma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61" y="1085870"/>
            <a:ext cx="4196463" cy="29798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613418_112106danversnl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96" y="1085870"/>
            <a:ext cx="4497084" cy="299452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5"/>
          <p:cNvSpPr txBox="1">
            <a:spLocks noChangeArrowheads="1"/>
          </p:cNvSpPr>
          <p:nvPr/>
        </p:nvSpPr>
        <p:spPr bwMode="auto">
          <a:xfrm>
            <a:off x="0" y="4221163"/>
            <a:ext cx="34194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Danvers, MA, Nov 2006 </a:t>
            </a:r>
          </a:p>
          <a:p>
            <a:pPr algn="ctr"/>
            <a:r>
              <a:rPr lang="en-US" altLang="en-US" sz="1400"/>
              <a:t>Solvent explosion at printing ink factory</a:t>
            </a:r>
          </a:p>
        </p:txBody>
      </p:sp>
      <p:sp>
        <p:nvSpPr>
          <p:cNvPr id="5" name="Rectangle 7"/>
          <p:cNvSpPr>
            <a:spLocks noChangeArrowheads="1"/>
          </p:cNvSpPr>
          <p:nvPr/>
        </p:nvSpPr>
        <p:spPr bwMode="auto">
          <a:xfrm>
            <a:off x="5621337" y="4342606"/>
            <a:ext cx="21575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t>US Chemical Safety Board</a:t>
            </a:r>
          </a:p>
        </p:txBody>
      </p:sp>
      <p:sp>
        <p:nvSpPr>
          <p:cNvPr id="6" name="Rectangle 8"/>
          <p:cNvSpPr>
            <a:spLocks noChangeArrowheads="1"/>
          </p:cNvSpPr>
          <p:nvPr/>
        </p:nvSpPr>
        <p:spPr bwMode="auto">
          <a:xfrm>
            <a:off x="2484438" y="0"/>
            <a:ext cx="62738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en-US" sz="3600" b="1" dirty="0" smtClean="0">
                <a:solidFill>
                  <a:schemeClr val="tx1"/>
                </a:solidFill>
                <a:latin typeface="+mn-lt"/>
                <a:cs typeface="Arial" panose="020B0604020202020204" pitchFamily="34" charset="0"/>
              </a:rPr>
              <a:t>AND ANOTHER!!</a:t>
            </a:r>
            <a:endParaRPr lang="en-US" altLang="en-US" sz="3600" b="1" dirty="0">
              <a:solidFill>
                <a:schemeClr val="tx1"/>
              </a:solidFill>
              <a:latin typeface="+mn-lt"/>
              <a:cs typeface="Arial" panose="020B0604020202020204" pitchFamily="34" charset="0"/>
            </a:endParaRPr>
          </a:p>
        </p:txBody>
      </p:sp>
      <p:sp>
        <p:nvSpPr>
          <p:cNvPr id="7" name="Rectangle 9"/>
          <p:cNvSpPr>
            <a:spLocks noChangeArrowheads="1"/>
          </p:cNvSpPr>
          <p:nvPr/>
        </p:nvSpPr>
        <p:spPr bwMode="auto">
          <a:xfrm>
            <a:off x="179388" y="4797425"/>
            <a:ext cx="85788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a:lnSpc>
                <a:spcPct val="90000"/>
              </a:lnSpc>
            </a:pPr>
            <a:r>
              <a:rPr lang="en-US" altLang="en-US" sz="2000" dirty="0"/>
              <a:t>Hazards known, but </a:t>
            </a:r>
            <a:r>
              <a:rPr lang="en-US" altLang="en-US" sz="2000" dirty="0" smtClean="0"/>
              <a:t>defenses </a:t>
            </a:r>
            <a:r>
              <a:rPr lang="en-US" altLang="en-US" sz="2000" dirty="0"/>
              <a:t>compromised by apparently benign change</a:t>
            </a:r>
          </a:p>
          <a:p>
            <a:pPr>
              <a:lnSpc>
                <a:spcPct val="90000"/>
              </a:lnSpc>
            </a:pPr>
            <a:r>
              <a:rPr lang="en-US" altLang="en-US" sz="2000" dirty="0"/>
              <a:t>Latent error in procedure </a:t>
            </a:r>
            <a:r>
              <a:rPr lang="en-US" altLang="en-US" sz="2000" u="sng" dirty="0"/>
              <a:t>design</a:t>
            </a:r>
            <a:r>
              <a:rPr lang="en-US" altLang="en-US" sz="2000" dirty="0"/>
              <a:t> creates vulnerability to likely execution error</a:t>
            </a:r>
          </a:p>
        </p:txBody>
      </p:sp>
    </p:spTree>
    <p:extLst>
      <p:ext uri="{BB962C8B-B14F-4D97-AF65-F5344CB8AC3E}">
        <p14:creationId xmlns:p14="http://schemas.microsoft.com/office/powerpoint/2010/main" val="35008487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8"/>
          <p:cNvSpPr txBox="1">
            <a:spLocks noChangeArrowheads="1"/>
          </p:cNvSpPr>
          <p:nvPr/>
        </p:nvSpPr>
        <p:spPr>
          <a:xfrm>
            <a:off x="1676400" y="-34119"/>
            <a:ext cx="9144000" cy="1389063"/>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600" b="1" dirty="0" smtClean="0"/>
              <a:t>INJURY STATISTICS</a:t>
            </a:r>
            <a:endParaRPr lang="en-US" altLang="en-US" sz="3600" b="1" dirty="0"/>
          </a:p>
        </p:txBody>
      </p:sp>
      <p:sp>
        <p:nvSpPr>
          <p:cNvPr id="3" name="Rectangle 1029"/>
          <p:cNvSpPr txBox="1">
            <a:spLocks noChangeArrowheads="1"/>
          </p:cNvSpPr>
          <p:nvPr/>
        </p:nvSpPr>
        <p:spPr>
          <a:xfrm>
            <a:off x="1793876" y="1338263"/>
            <a:ext cx="8609013" cy="518636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a:lnSpc>
                <a:spcPct val="90000"/>
              </a:lnSpc>
              <a:buClr>
                <a:srgbClr val="7360AE"/>
              </a:buClr>
              <a:buNone/>
            </a:pPr>
            <a:r>
              <a:rPr lang="en-US" altLang="en-US" sz="4100" dirty="0" smtClean="0"/>
              <a:t>According to OSHA…</a:t>
            </a:r>
            <a:endParaRPr lang="en-US" altLang="en-US" sz="4100" dirty="0"/>
          </a:p>
          <a:p>
            <a:pPr marL="457200">
              <a:lnSpc>
                <a:spcPct val="90000"/>
              </a:lnSpc>
              <a:buClr>
                <a:srgbClr val="7360AE"/>
              </a:buClr>
              <a:buNone/>
            </a:pPr>
            <a:endParaRPr lang="en-US" altLang="en-US" dirty="0"/>
          </a:p>
          <a:p>
            <a:pPr marL="571500" indent="-457200">
              <a:lnSpc>
                <a:spcPct val="90000"/>
              </a:lnSpc>
              <a:buClr>
                <a:srgbClr val="7360AE"/>
              </a:buClr>
            </a:pPr>
            <a:r>
              <a:rPr lang="en-US" altLang="en-US" dirty="0"/>
              <a:t>On the downside:</a:t>
            </a:r>
          </a:p>
          <a:p>
            <a:pPr marL="571500" indent="-457200">
              <a:lnSpc>
                <a:spcPct val="90000"/>
              </a:lnSpc>
              <a:buClr>
                <a:srgbClr val="7360AE"/>
              </a:buClr>
            </a:pPr>
            <a:r>
              <a:rPr lang="en-US" altLang="en-US" dirty="0"/>
              <a:t>75% of OSHA citations classified as serious, repeat, or willful.</a:t>
            </a:r>
          </a:p>
          <a:p>
            <a:pPr marL="571500" indent="-457200">
              <a:lnSpc>
                <a:spcPct val="90000"/>
              </a:lnSpc>
              <a:buClr>
                <a:srgbClr val="7360AE"/>
              </a:buClr>
            </a:pPr>
            <a:r>
              <a:rPr lang="en-US" altLang="en-US" dirty="0"/>
              <a:t>50 workers are injured every minute.</a:t>
            </a:r>
          </a:p>
          <a:p>
            <a:pPr marL="571500" indent="-457200">
              <a:lnSpc>
                <a:spcPct val="90000"/>
              </a:lnSpc>
              <a:buClr>
                <a:srgbClr val="7360AE"/>
              </a:buClr>
            </a:pPr>
            <a:r>
              <a:rPr lang="en-US" altLang="en-US" dirty="0"/>
              <a:t>14 workers die each day.</a:t>
            </a:r>
          </a:p>
          <a:p>
            <a:pPr marL="571500" indent="-457200">
              <a:lnSpc>
                <a:spcPct val="90000"/>
              </a:lnSpc>
              <a:buClr>
                <a:srgbClr val="7360AE"/>
              </a:buClr>
            </a:pPr>
            <a:r>
              <a:rPr lang="en-US" altLang="en-US" dirty="0"/>
              <a:t>4.2 million nonfatal injuries and illnesses reported in 2008.</a:t>
            </a:r>
          </a:p>
          <a:p>
            <a:pPr marL="571500" indent="-457200">
              <a:lnSpc>
                <a:spcPct val="90000"/>
              </a:lnSpc>
            </a:pPr>
            <a:endParaRPr lang="en-US" altLang="en-US" dirty="0"/>
          </a:p>
          <a:p>
            <a:pPr marL="571500" indent="-457200">
              <a:lnSpc>
                <a:spcPct val="90000"/>
              </a:lnSpc>
            </a:pPr>
            <a:r>
              <a:rPr lang="en-US" altLang="en-US" dirty="0"/>
              <a:t>On the up side, with increased safety prevention programs:</a:t>
            </a:r>
          </a:p>
          <a:p>
            <a:pPr marL="571500" indent="-457200">
              <a:lnSpc>
                <a:spcPct val="90000"/>
              </a:lnSpc>
              <a:buClr>
                <a:srgbClr val="7360AE"/>
              </a:buClr>
            </a:pPr>
            <a:r>
              <a:rPr lang="en-US" altLang="en-US" dirty="0"/>
              <a:t>Fatality statistics reduced by 50% since 1970.</a:t>
            </a:r>
          </a:p>
          <a:p>
            <a:pPr marL="571500" indent="-457200">
              <a:lnSpc>
                <a:spcPct val="90000"/>
              </a:lnSpc>
              <a:buClr>
                <a:srgbClr val="7360AE"/>
              </a:buClr>
            </a:pPr>
            <a:r>
              <a:rPr lang="en-US" altLang="en-US" dirty="0"/>
              <a:t>Injury and illness rates reduced by 40% while employment doubled (56/111 million), and the number of worksites has doubled (3.5/7 million).</a:t>
            </a:r>
          </a:p>
          <a:p>
            <a:pPr marL="571500" indent="-457200">
              <a:lnSpc>
                <a:spcPct val="90000"/>
              </a:lnSpc>
              <a:buClr>
                <a:srgbClr val="7360AE"/>
              </a:buClr>
            </a:pPr>
            <a:r>
              <a:rPr lang="en-US" altLang="en-US" dirty="0"/>
              <a:t>Overall fatal work injury rate was lower in 2009 than the rate for any year since the fatality census in 1992. </a:t>
            </a:r>
          </a:p>
          <a:p>
            <a:pPr marL="457200">
              <a:lnSpc>
                <a:spcPct val="90000"/>
              </a:lnSpc>
              <a:buClr>
                <a:srgbClr val="7360AE"/>
              </a:buClr>
              <a:buFont typeface="Wingdings" panose="05000000000000000000" pitchFamily="2" charset="2"/>
              <a:buChar char="v"/>
            </a:pPr>
            <a:endParaRPr lang="en-US" altLang="en-US" dirty="0"/>
          </a:p>
        </p:txBody>
      </p:sp>
    </p:spTree>
    <p:extLst>
      <p:ext uri="{BB962C8B-B14F-4D97-AF65-F5344CB8AC3E}">
        <p14:creationId xmlns:p14="http://schemas.microsoft.com/office/powerpoint/2010/main" val="2304558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19461" y="67160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t>RISK CONTROL MEASURES</a:t>
            </a:r>
            <a:endParaRPr lang="en-US" sz="3600" b="1" dirty="0"/>
          </a:p>
        </p:txBody>
      </p:sp>
      <p:sp>
        <p:nvSpPr>
          <p:cNvPr id="3" name="Subtitle 2"/>
          <p:cNvSpPr txBox="1">
            <a:spLocks/>
          </p:cNvSpPr>
          <p:nvPr/>
        </p:nvSpPr>
        <p:spPr>
          <a:xfrm>
            <a:off x="2219461" y="2017935"/>
            <a:ext cx="9144000" cy="22964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smtClean="0"/>
              <a:t>Physical protection</a:t>
            </a:r>
          </a:p>
          <a:p>
            <a:r>
              <a:rPr lang="en-US" sz="3600" dirty="0" smtClean="0"/>
              <a:t>Procedural protection </a:t>
            </a:r>
          </a:p>
          <a:p>
            <a:r>
              <a:rPr lang="en-US" sz="3600" dirty="0" smtClean="0"/>
              <a:t>Educational protection</a:t>
            </a:r>
          </a:p>
          <a:p>
            <a:pPr marL="342900" indent="-342900">
              <a:buFont typeface="Wingdings" panose="05000000000000000000" pitchFamily="2" charset="2"/>
              <a:buChar char="§"/>
            </a:pPr>
            <a:endParaRPr lang="en-US" sz="3600" dirty="0"/>
          </a:p>
        </p:txBody>
      </p:sp>
    </p:spTree>
    <p:extLst>
      <p:ext uri="{BB962C8B-B14F-4D97-AF65-F5344CB8AC3E}">
        <p14:creationId xmlns:p14="http://schemas.microsoft.com/office/powerpoint/2010/main" val="272135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09600" y="796925"/>
            <a:ext cx="5943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Char char="•"/>
            </a:pPr>
            <a:r>
              <a:rPr lang="en-US" altLang="en-US" sz="2800" dirty="0">
                <a:latin typeface="+mn-lt"/>
              </a:rPr>
              <a:t>Strict &amp; Rigorous approach in following the  Relevant Standards , Codes &amp; Practices</a:t>
            </a:r>
          </a:p>
          <a:p>
            <a:pPr eaLnBrk="1" hangingPunct="1">
              <a:spcBef>
                <a:spcPct val="50000"/>
              </a:spcBef>
              <a:buFontTx/>
              <a:buChar char="•"/>
            </a:pPr>
            <a:r>
              <a:rPr lang="en-US" altLang="en-US" sz="2800" dirty="0">
                <a:latin typeface="+mn-lt"/>
              </a:rPr>
              <a:t>Built in Safety Devices and Safety System</a:t>
            </a:r>
          </a:p>
          <a:p>
            <a:pPr eaLnBrk="1" hangingPunct="1">
              <a:spcBef>
                <a:spcPct val="50000"/>
              </a:spcBef>
              <a:buFontTx/>
              <a:buChar char="•"/>
            </a:pPr>
            <a:r>
              <a:rPr lang="en-US" altLang="en-US" sz="2800" dirty="0">
                <a:latin typeface="+mn-lt"/>
              </a:rPr>
              <a:t>Venting through Tall stacks</a:t>
            </a:r>
          </a:p>
          <a:p>
            <a:pPr eaLnBrk="1" hangingPunct="1">
              <a:spcBef>
                <a:spcPct val="50000"/>
              </a:spcBef>
              <a:buFontTx/>
              <a:buChar char="•"/>
            </a:pPr>
            <a:r>
              <a:rPr lang="en-US" altLang="en-US" sz="2800" dirty="0">
                <a:latin typeface="+mn-lt"/>
              </a:rPr>
              <a:t>Field Monitors for Different Toxic Gases</a:t>
            </a:r>
          </a:p>
          <a:p>
            <a:pPr eaLnBrk="1" hangingPunct="1">
              <a:spcBef>
                <a:spcPct val="50000"/>
              </a:spcBef>
              <a:buFontTx/>
              <a:buChar char="•"/>
            </a:pPr>
            <a:r>
              <a:rPr lang="en-US" altLang="en-US" sz="2800" dirty="0">
                <a:latin typeface="+mn-lt"/>
              </a:rPr>
              <a:t>Burning Waste gases in a Flare System</a:t>
            </a:r>
            <a:endParaRPr lang="en-US" altLang="en-US" sz="2400" dirty="0">
              <a:latin typeface="+mn-lt"/>
            </a:endParaRPr>
          </a:p>
        </p:txBody>
      </p:sp>
      <p:sp>
        <p:nvSpPr>
          <p:cNvPr id="3" name="TextBox 3"/>
          <p:cNvSpPr txBox="1">
            <a:spLocks noChangeArrowheads="1"/>
          </p:cNvSpPr>
          <p:nvPr/>
        </p:nvSpPr>
        <p:spPr bwMode="auto">
          <a:xfrm>
            <a:off x="2667000" y="-28575"/>
            <a:ext cx="6248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dirty="0" smtClean="0">
                <a:latin typeface="+mj-lt"/>
              </a:rPr>
              <a:t>PHYSICAL PROTECTION</a:t>
            </a:r>
            <a:endParaRPr lang="en-US" altLang="en-US" b="1" dirty="0">
              <a:latin typeface="+mj-lt"/>
            </a:endParaRPr>
          </a:p>
        </p:txBody>
      </p:sp>
      <p:grpSp>
        <p:nvGrpSpPr>
          <p:cNvPr id="4" name="Group 8"/>
          <p:cNvGrpSpPr>
            <a:grpSpLocks/>
          </p:cNvGrpSpPr>
          <p:nvPr/>
        </p:nvGrpSpPr>
        <p:grpSpPr bwMode="auto">
          <a:xfrm>
            <a:off x="6019800" y="914400"/>
            <a:ext cx="2895600" cy="5105400"/>
            <a:chOff x="6019800" y="914400"/>
            <a:chExt cx="2895600" cy="5105401"/>
          </a:xfrm>
        </p:grpSpPr>
        <p:pic>
          <p:nvPicPr>
            <p:cNvPr id="5" name="Picture 6" descr="http://t0.gstatic.com/images?q=tbn:ANd9GcQTOXY3q1g6YsdYJFX58cU7VdplJQ24miV4Gs_QCGQ5IcI_hlB02NU-Nqw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724400"/>
              <a:ext cx="17526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http://t1.gstatic.com/images?q=tbn:ANd9GcTgbK3miqitlUUL81dPqdMJjv7lH_CyBvBcEk1EJ5iOBZjk_CGR-jTCdPU">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33800"/>
              <a:ext cx="10572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http://t3.gstatic.com/images?q=tbn:ANd9GcS6LGThwkN7R5zi0Dy5VPeuIijybIyZK1_SDXJ2w9PvjE9__-WnP3yOjf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2971800"/>
              <a:ext cx="1371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http://t1.gstatic.com/images?q=tbn:ANd9GcT-rb-6-mOzl5gA8__ZUV7dhZo65fqqSa9xD1zsK3TWql7rv898ATZj4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914400"/>
              <a:ext cx="12954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descr="http://t1.gstatic.com/images?q=tbn:ANd9GcQmSTO-Ss4qro0f5zN6qMYLR2S6V_UEqDlf_GVw_vAQkhYwfqUWv5Tqz9c">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0" y="1981200"/>
              <a:ext cx="1219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980019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76517" y="0"/>
            <a:ext cx="9507071"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600" b="1" dirty="0">
                <a:latin typeface="+mj-lt"/>
              </a:rPr>
              <a:t>PROCEDURAL PROTECTION</a:t>
            </a:r>
          </a:p>
          <a:p>
            <a:pPr algn="just" eaLnBrk="1" hangingPunct="1">
              <a:spcBef>
                <a:spcPct val="50000"/>
              </a:spcBef>
              <a:buFontTx/>
              <a:buChar char="•"/>
            </a:pPr>
            <a:r>
              <a:rPr lang="en-US" altLang="en-US" sz="2400" dirty="0">
                <a:latin typeface="Times New Roman" panose="02020603050405020304" pitchFamily="18" charset="0"/>
              </a:rPr>
              <a:t>Fire Emergency Procedure</a:t>
            </a:r>
          </a:p>
          <a:p>
            <a:pPr algn="just" eaLnBrk="1" hangingPunct="1">
              <a:spcBef>
                <a:spcPct val="50000"/>
              </a:spcBef>
              <a:buFontTx/>
              <a:buChar char="•"/>
            </a:pPr>
            <a:r>
              <a:rPr lang="en-US" altLang="en-US" sz="2400" dirty="0">
                <a:latin typeface="Times New Roman" panose="02020603050405020304" pitchFamily="18" charset="0"/>
              </a:rPr>
              <a:t>Disaster Preparedness Plan</a:t>
            </a:r>
          </a:p>
          <a:p>
            <a:pPr algn="just" eaLnBrk="1" hangingPunct="1">
              <a:spcBef>
                <a:spcPct val="50000"/>
              </a:spcBef>
              <a:buFontTx/>
              <a:buChar char="•"/>
            </a:pPr>
            <a:r>
              <a:rPr lang="en-US" altLang="en-US" sz="2400" dirty="0">
                <a:latin typeface="Times New Roman" panose="02020603050405020304" pitchFamily="18" charset="0"/>
              </a:rPr>
              <a:t>Mutual Aid Scheme</a:t>
            </a:r>
          </a:p>
          <a:p>
            <a:pPr algn="just" eaLnBrk="1" hangingPunct="1">
              <a:spcBef>
                <a:spcPct val="50000"/>
              </a:spcBef>
              <a:buFontTx/>
              <a:buChar char="•"/>
            </a:pPr>
            <a:r>
              <a:rPr lang="en-US" altLang="en-US" sz="2400" dirty="0">
                <a:latin typeface="Times New Roman" panose="02020603050405020304" pitchFamily="18" charset="0"/>
              </a:rPr>
              <a:t>No Smoking Policy</a:t>
            </a:r>
          </a:p>
          <a:p>
            <a:pPr algn="just" eaLnBrk="1" hangingPunct="1">
              <a:spcBef>
                <a:spcPct val="50000"/>
              </a:spcBef>
              <a:buFontTx/>
              <a:buChar char="•"/>
            </a:pPr>
            <a:r>
              <a:rPr lang="en-US" altLang="en-US" sz="2400" dirty="0">
                <a:latin typeface="Times New Roman" panose="02020603050405020304" pitchFamily="18" charset="0"/>
              </a:rPr>
              <a:t>Investigation of All Accidents</a:t>
            </a:r>
          </a:p>
          <a:p>
            <a:pPr algn="just" eaLnBrk="1" hangingPunct="1">
              <a:spcBef>
                <a:spcPct val="50000"/>
              </a:spcBef>
              <a:buFontTx/>
              <a:buChar char="•"/>
            </a:pPr>
            <a:r>
              <a:rPr lang="en-US" altLang="en-US" sz="2400" dirty="0">
                <a:latin typeface="Times New Roman" panose="02020603050405020304" pitchFamily="18" charset="0"/>
              </a:rPr>
              <a:t>Hazard Identification through </a:t>
            </a:r>
            <a:r>
              <a:rPr lang="en-US" altLang="en-US" sz="2400" dirty="0" smtClean="0">
                <a:latin typeface="Times New Roman" panose="02020603050405020304" pitchFamily="18" charset="0"/>
              </a:rPr>
              <a:t>Safety </a:t>
            </a:r>
            <a:r>
              <a:rPr lang="en-US" altLang="en-US" sz="2400" dirty="0">
                <a:latin typeface="Times New Roman" panose="02020603050405020304" pitchFamily="18" charset="0"/>
              </a:rPr>
              <a:t>audit Committee</a:t>
            </a:r>
          </a:p>
          <a:p>
            <a:pPr algn="just" eaLnBrk="1" hangingPunct="1">
              <a:spcBef>
                <a:spcPct val="50000"/>
              </a:spcBef>
              <a:buFontTx/>
              <a:buChar char="•"/>
            </a:pPr>
            <a:r>
              <a:rPr lang="en-US" altLang="en-US" sz="2400" dirty="0">
                <a:latin typeface="Times New Roman" panose="02020603050405020304" pitchFamily="18" charset="0"/>
              </a:rPr>
              <a:t>Conducting Plant Survey, safety survey</a:t>
            </a:r>
          </a:p>
          <a:p>
            <a:pPr algn="just" eaLnBrk="1" hangingPunct="1">
              <a:spcBef>
                <a:spcPct val="50000"/>
              </a:spcBef>
              <a:buFontTx/>
              <a:buChar char="•"/>
            </a:pPr>
            <a:r>
              <a:rPr lang="en-US" altLang="en-US" sz="2400" dirty="0">
                <a:latin typeface="Times New Roman" panose="02020603050405020304" pitchFamily="18" charset="0"/>
              </a:rPr>
              <a:t>Work Permit System</a:t>
            </a:r>
          </a:p>
          <a:p>
            <a:pPr algn="just" eaLnBrk="1" hangingPunct="1">
              <a:spcBef>
                <a:spcPct val="50000"/>
              </a:spcBef>
            </a:pPr>
            <a:endParaRPr lang="en-US" altLang="en-US" sz="2400" b="1" dirty="0">
              <a:solidFill>
                <a:schemeClr val="accent2"/>
              </a:solidFill>
              <a:latin typeface="Times New Roman" panose="02020603050405020304" pitchFamily="18" charset="0"/>
            </a:endParaRPr>
          </a:p>
          <a:p>
            <a:pPr algn="just" eaLnBrk="1" hangingPunct="1">
              <a:spcBef>
                <a:spcPct val="50000"/>
              </a:spcBef>
            </a:pPr>
            <a:endParaRPr lang="en-US" altLang="en-US" sz="2400" b="1" dirty="0">
              <a:solidFill>
                <a:schemeClr val="accent2"/>
              </a:solidFill>
              <a:latin typeface="Times New Roman" panose="02020603050405020304" pitchFamily="18" charset="0"/>
            </a:endParaRPr>
          </a:p>
        </p:txBody>
      </p:sp>
      <p:pic>
        <p:nvPicPr>
          <p:cNvPr id="3" name="Picture 6" descr="http://www.labsafety.com/images/92109/perm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265" y="3774141"/>
            <a:ext cx="2400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descr="http://zunia.org/typo3temp/pics/c15675b5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915" y="585609"/>
            <a:ext cx="21526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1501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838200"/>
            <a:ext cx="65532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Char char="•"/>
            </a:pPr>
            <a:r>
              <a:rPr lang="en-US" altLang="en-US" sz="2800" b="1" dirty="0">
                <a:latin typeface="+mj-lt"/>
              </a:rPr>
              <a:t>Periodic Training Program on Safety, Fire Safety and Hazardous properties of materials</a:t>
            </a:r>
          </a:p>
          <a:p>
            <a:pPr eaLnBrk="1" hangingPunct="1">
              <a:spcBef>
                <a:spcPct val="50000"/>
              </a:spcBef>
              <a:buFontTx/>
              <a:buChar char="•"/>
            </a:pPr>
            <a:r>
              <a:rPr lang="en-US" altLang="en-US" sz="2800" b="1" dirty="0">
                <a:latin typeface="+mj-lt"/>
              </a:rPr>
              <a:t>Mock Fire Drill</a:t>
            </a:r>
          </a:p>
          <a:p>
            <a:pPr eaLnBrk="1" hangingPunct="1">
              <a:spcBef>
                <a:spcPct val="50000"/>
              </a:spcBef>
              <a:buFontTx/>
              <a:buChar char="•"/>
            </a:pPr>
            <a:r>
              <a:rPr lang="en-US" altLang="en-US" sz="2800" b="1" dirty="0">
                <a:latin typeface="+mj-lt"/>
              </a:rPr>
              <a:t>Safety Manuals</a:t>
            </a:r>
          </a:p>
          <a:p>
            <a:pPr eaLnBrk="1" hangingPunct="1">
              <a:spcBef>
                <a:spcPct val="50000"/>
              </a:spcBef>
              <a:buFontTx/>
              <a:buChar char="•"/>
            </a:pPr>
            <a:r>
              <a:rPr lang="en-US" altLang="en-US" sz="2800" b="1" dirty="0">
                <a:latin typeface="+mj-lt"/>
              </a:rPr>
              <a:t>Health &amp; Safety News Bulletins,  leaflets</a:t>
            </a:r>
          </a:p>
          <a:p>
            <a:pPr eaLnBrk="1" hangingPunct="1">
              <a:spcBef>
                <a:spcPct val="50000"/>
              </a:spcBef>
              <a:buFontTx/>
              <a:buChar char="•"/>
            </a:pPr>
            <a:r>
              <a:rPr lang="en-US" altLang="en-US" sz="2800" b="1" dirty="0">
                <a:latin typeface="+mj-lt"/>
              </a:rPr>
              <a:t>Safety Motivation schemes</a:t>
            </a:r>
          </a:p>
          <a:p>
            <a:pPr eaLnBrk="1" hangingPunct="1">
              <a:spcBef>
                <a:spcPct val="50000"/>
              </a:spcBef>
              <a:buFontTx/>
              <a:buChar char="•"/>
            </a:pPr>
            <a:r>
              <a:rPr lang="en-US" altLang="en-US" sz="2800" b="1" dirty="0">
                <a:latin typeface="+mj-lt"/>
              </a:rPr>
              <a:t>Plant Operating Manual</a:t>
            </a:r>
          </a:p>
          <a:p>
            <a:pPr eaLnBrk="1" hangingPunct="1">
              <a:spcBef>
                <a:spcPct val="50000"/>
              </a:spcBef>
              <a:buFontTx/>
              <a:buChar char="•"/>
            </a:pPr>
            <a:r>
              <a:rPr lang="en-US" altLang="en-US" sz="2800" b="1" dirty="0">
                <a:latin typeface="+mj-lt"/>
              </a:rPr>
              <a:t>Educating the Public Living nearby about the activities in the industry</a:t>
            </a:r>
          </a:p>
        </p:txBody>
      </p:sp>
      <p:grpSp>
        <p:nvGrpSpPr>
          <p:cNvPr id="3" name="Group 11"/>
          <p:cNvGrpSpPr>
            <a:grpSpLocks/>
          </p:cNvGrpSpPr>
          <p:nvPr/>
        </p:nvGrpSpPr>
        <p:grpSpPr bwMode="auto">
          <a:xfrm>
            <a:off x="7503459" y="838200"/>
            <a:ext cx="3469342" cy="5410200"/>
            <a:chOff x="4128" y="912"/>
            <a:chExt cx="1632" cy="3408"/>
          </a:xfrm>
        </p:grpSpPr>
        <p:pic>
          <p:nvPicPr>
            <p:cNvPr id="4" name="Picture 5" descr="C:\Documents and Settings\DFS\My Documents\My Pictures\New Folder\Picture 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 y="912"/>
              <a:ext cx="163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http://www.genium.com/images/pos_pf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8" y="2714"/>
              <a:ext cx="1632"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Box 10"/>
          <p:cNvSpPr txBox="1">
            <a:spLocks noChangeArrowheads="1"/>
          </p:cNvSpPr>
          <p:nvPr/>
        </p:nvSpPr>
        <p:spPr bwMode="auto">
          <a:xfrm>
            <a:off x="2456329" y="191869"/>
            <a:ext cx="6553200"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en-US" sz="3600" b="1" dirty="0">
                <a:latin typeface="+mj-lt"/>
              </a:rPr>
              <a:t>EDUCATIONAL PROTECTION</a:t>
            </a:r>
            <a:endParaRPr lang="en-US" sz="3600" dirty="0">
              <a:latin typeface="+mj-lt"/>
            </a:endParaRPr>
          </a:p>
        </p:txBody>
      </p:sp>
    </p:spTree>
    <p:extLst>
      <p:ext uri="{BB962C8B-B14F-4D97-AF65-F5344CB8AC3E}">
        <p14:creationId xmlns:p14="http://schemas.microsoft.com/office/powerpoint/2010/main" val="31713187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23" y="121022"/>
            <a:ext cx="11698942" cy="6736978"/>
          </a:xfrm>
          <a:prstGeom prst="rect">
            <a:avLst/>
          </a:prstGeom>
        </p:spPr>
      </p:pic>
    </p:spTree>
    <p:extLst>
      <p:ext uri="{BB962C8B-B14F-4D97-AF65-F5344CB8AC3E}">
        <p14:creationId xmlns:p14="http://schemas.microsoft.com/office/powerpoint/2010/main" val="9595384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524000" y="5095082"/>
            <a:ext cx="6194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en-US" altLang="en-US" sz="2800" b="1" i="1" dirty="0">
                <a:latin typeface="Arial Narrow" panose="020B0606020202030204" pitchFamily="34" charset="0"/>
              </a:rPr>
              <a:t>Take safety out of the back room and put it in the boardroom.</a:t>
            </a:r>
          </a:p>
        </p:txBody>
      </p:sp>
      <p:sp>
        <p:nvSpPr>
          <p:cNvPr id="3" name="Rectangle 5"/>
          <p:cNvSpPr txBox="1">
            <a:spLocks noChangeArrowheads="1"/>
          </p:cNvSpPr>
          <p:nvPr/>
        </p:nvSpPr>
        <p:spPr>
          <a:xfrm>
            <a:off x="1524000" y="0"/>
            <a:ext cx="9144000" cy="931863"/>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600" b="1" dirty="0" smtClean="0"/>
              <a:t>SAFETY AS A PRIORITY</a:t>
            </a:r>
            <a:endParaRPr lang="en-US" altLang="en-US" sz="3600" b="1" dirty="0"/>
          </a:p>
        </p:txBody>
      </p:sp>
      <p:sp>
        <p:nvSpPr>
          <p:cNvPr id="4" name="Rectangle 6"/>
          <p:cNvSpPr txBox="1">
            <a:spLocks noChangeArrowheads="1"/>
          </p:cNvSpPr>
          <p:nvPr/>
        </p:nvSpPr>
        <p:spPr>
          <a:xfrm>
            <a:off x="1938338" y="794443"/>
            <a:ext cx="8976574" cy="55793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0">
              <a:buNone/>
            </a:pPr>
            <a:r>
              <a:rPr lang="en-US" altLang="en-US" sz="2800" dirty="0"/>
              <a:t>To make safety a top priority in your company, </a:t>
            </a:r>
            <a:r>
              <a:rPr lang="en-US" altLang="en-US" sz="2800" dirty="0" smtClean="0"/>
              <a:t>you </a:t>
            </a:r>
            <a:r>
              <a:rPr lang="en-US" altLang="en-US" sz="2800" dirty="0"/>
              <a:t>must…</a:t>
            </a:r>
          </a:p>
          <a:p>
            <a:pPr marL="571500" indent="-457200"/>
            <a:endParaRPr lang="en-US" altLang="en-US" sz="2800" dirty="0"/>
          </a:p>
          <a:p>
            <a:pPr marL="571500" indent="-457200">
              <a:buClr>
                <a:schemeClr val="accent2"/>
              </a:buClr>
            </a:pPr>
            <a:r>
              <a:rPr lang="en-US" altLang="en-US" sz="2800" dirty="0"/>
              <a:t>Remove subjectivity—Use objective tools to quantify savings when implementing a safety program.</a:t>
            </a:r>
          </a:p>
          <a:p>
            <a:pPr marL="571500" indent="-457200">
              <a:buClr>
                <a:schemeClr val="accent2"/>
              </a:buClr>
            </a:pPr>
            <a:r>
              <a:rPr lang="en-US" altLang="en-US" sz="2800" dirty="0"/>
              <a:t>Make safety an enterprise value, not just a cost center.</a:t>
            </a:r>
          </a:p>
          <a:p>
            <a:pPr marL="571500" indent="-457200">
              <a:buClr>
                <a:schemeClr val="accent2"/>
              </a:buClr>
            </a:pPr>
            <a:r>
              <a:rPr lang="en-US" altLang="en-US" sz="2800" dirty="0"/>
              <a:t>Compete successfully for limited budget dollars.</a:t>
            </a:r>
          </a:p>
          <a:p>
            <a:pPr marL="571500" indent="-457200">
              <a:buClr>
                <a:schemeClr val="accent2"/>
              </a:buClr>
            </a:pPr>
            <a:r>
              <a:rPr lang="en-US" altLang="en-US" sz="2800" dirty="0"/>
              <a:t>Change employee health and safety from reactive to proactive.</a:t>
            </a:r>
          </a:p>
        </p:txBody>
      </p:sp>
      <p:pic>
        <p:nvPicPr>
          <p:cNvPr id="5" name="Picture 7" descr="MPj040489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1918" y="4651376"/>
            <a:ext cx="2411413" cy="1722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254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3200" y="2381071"/>
            <a:ext cx="7772400" cy="1200329"/>
          </a:xfrm>
          <a:prstGeom prst="rect">
            <a:avLst/>
          </a:prstGeom>
          <a:noFill/>
        </p:spPr>
        <p:txBody>
          <a:bodyPr wrap="square" rtlCol="0">
            <a:spAutoFit/>
          </a:bodyPr>
          <a:lstStyle/>
          <a:p>
            <a:r>
              <a:rPr lang="en-US" sz="7200" i="1" dirty="0" smtClean="0">
                <a:solidFill>
                  <a:schemeClr val="accent5"/>
                </a:solidFill>
              </a:rPr>
              <a:t>THAT’S ALL FOLKS!!</a:t>
            </a:r>
            <a:endParaRPr lang="en-IN" sz="7200" i="1" dirty="0">
              <a:solidFill>
                <a:schemeClr val="accent5"/>
              </a:solidFill>
            </a:endParaRPr>
          </a:p>
        </p:txBody>
      </p:sp>
    </p:spTree>
    <p:extLst>
      <p:ext uri="{BB962C8B-B14F-4D97-AF65-F5344CB8AC3E}">
        <p14:creationId xmlns:p14="http://schemas.microsoft.com/office/powerpoint/2010/main" val="3129533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604167" y="1143000"/>
            <a:ext cx="9372600" cy="5375275"/>
          </a:xfrm>
          <a:prstGeom prst="rect">
            <a:avLst/>
          </a:prstGeom>
        </p:spPr>
        <p:txBody>
          <a:bodyPr/>
          <a:lstStyle/>
          <a:p>
            <a:pPr algn="just">
              <a:lnSpc>
                <a:spcPct val="80000"/>
              </a:lnSpc>
              <a:spcBef>
                <a:spcPct val="20000"/>
              </a:spcBef>
              <a:buFont typeface="Arial" pitchFamily="34" charset="0"/>
              <a:buChar char="•"/>
              <a:defRPr/>
            </a:pPr>
            <a:r>
              <a:rPr lang="en-GB" sz="2700" dirty="0">
                <a:cs typeface="Times New Roman" pitchFamily="18" charset="0"/>
              </a:rPr>
              <a:t>A temporary pipe was fitted between two sequential reactors in a plant that was oxidising cyclohexane at elevated temperature and pressure.</a:t>
            </a:r>
          </a:p>
          <a:p>
            <a:pPr algn="just">
              <a:lnSpc>
                <a:spcPct val="80000"/>
              </a:lnSpc>
              <a:spcBef>
                <a:spcPct val="20000"/>
              </a:spcBef>
              <a:buFont typeface="Arial" pitchFamily="34" charset="0"/>
              <a:buChar char="•"/>
              <a:defRPr/>
            </a:pPr>
            <a:r>
              <a:rPr lang="en-GB" sz="2700" dirty="0">
                <a:cs typeface="Times New Roman" pitchFamily="18" charset="0"/>
              </a:rPr>
              <a:t>The pipe was not designed properly and the mechanical loads acting on the pipe were not correctly identified.</a:t>
            </a:r>
          </a:p>
          <a:p>
            <a:pPr algn="just">
              <a:lnSpc>
                <a:spcPct val="80000"/>
              </a:lnSpc>
              <a:spcBef>
                <a:spcPct val="20000"/>
              </a:spcBef>
              <a:buFont typeface="Arial" pitchFamily="34" charset="0"/>
              <a:buChar char="•"/>
              <a:defRPr/>
            </a:pPr>
            <a:r>
              <a:rPr lang="en-GB" sz="2700" dirty="0">
                <a:cs typeface="Times New Roman" pitchFamily="18" charset="0"/>
              </a:rPr>
              <a:t>In particular the pipe was subject to large bending loads for which it had not been designed.</a:t>
            </a:r>
          </a:p>
          <a:p>
            <a:pPr algn="just">
              <a:lnSpc>
                <a:spcPct val="80000"/>
              </a:lnSpc>
              <a:spcBef>
                <a:spcPct val="20000"/>
              </a:spcBef>
              <a:buFont typeface="Arial" pitchFamily="34" charset="0"/>
              <a:buChar char="•"/>
              <a:defRPr/>
            </a:pPr>
            <a:r>
              <a:rPr lang="en-GB" sz="2700" dirty="0">
                <a:cs typeface="Times New Roman" pitchFamily="18" charset="0"/>
              </a:rPr>
              <a:t>The pipe broke open at a thermal expansion bellows fitting in the line.</a:t>
            </a:r>
          </a:p>
          <a:p>
            <a:pPr algn="just">
              <a:lnSpc>
                <a:spcPct val="80000"/>
              </a:lnSpc>
              <a:spcBef>
                <a:spcPct val="20000"/>
              </a:spcBef>
              <a:buFont typeface="Arial" pitchFamily="34" charset="0"/>
              <a:buChar char="•"/>
              <a:defRPr/>
            </a:pPr>
            <a:r>
              <a:rPr lang="en-GB" sz="2700" dirty="0">
                <a:cs typeface="Times New Roman" pitchFamily="18" charset="0"/>
              </a:rPr>
              <a:t>Large amounts of liquid cyclohexane escaped through the ruptured pipe and vaporised.</a:t>
            </a:r>
          </a:p>
          <a:p>
            <a:pPr algn="just">
              <a:lnSpc>
                <a:spcPct val="80000"/>
              </a:lnSpc>
              <a:spcBef>
                <a:spcPct val="20000"/>
              </a:spcBef>
              <a:buFont typeface="Arial" pitchFamily="34" charset="0"/>
              <a:buChar char="•"/>
              <a:defRPr/>
            </a:pPr>
            <a:r>
              <a:rPr lang="en-GB" sz="2700" dirty="0">
                <a:cs typeface="Times New Roman" pitchFamily="18" charset="0"/>
              </a:rPr>
              <a:t>The vapour cloud found an ignition source and a fireball ensued.</a:t>
            </a:r>
            <a:endParaRPr lang="en-GB" sz="2700" dirty="0"/>
          </a:p>
          <a:p>
            <a:pPr algn="ctr">
              <a:lnSpc>
                <a:spcPct val="80000"/>
              </a:lnSpc>
              <a:spcBef>
                <a:spcPct val="20000"/>
              </a:spcBef>
              <a:defRPr/>
            </a:pPr>
            <a:r>
              <a:rPr lang="en-GB" sz="2400" dirty="0">
                <a:solidFill>
                  <a:srgbClr val="FF3939"/>
                </a:solidFill>
                <a:cs typeface="Times New Roman" pitchFamily="18" charset="0"/>
              </a:rPr>
              <a:t> </a:t>
            </a:r>
            <a:endParaRPr lang="en-GB" sz="2400" dirty="0">
              <a:solidFill>
                <a:srgbClr val="FF3939"/>
              </a:solidFill>
              <a:latin typeface="CG Omega" pitchFamily="34" charset="0"/>
              <a:cs typeface="Times New Roman" pitchFamily="18" charset="0"/>
            </a:endParaRPr>
          </a:p>
        </p:txBody>
      </p:sp>
      <p:sp>
        <p:nvSpPr>
          <p:cNvPr id="3" name="TextBox 2"/>
          <p:cNvSpPr txBox="1"/>
          <p:nvPr/>
        </p:nvSpPr>
        <p:spPr>
          <a:xfrm>
            <a:off x="3623467" y="381001"/>
            <a:ext cx="5334000" cy="1200329"/>
          </a:xfrm>
          <a:prstGeom prst="rect">
            <a:avLst/>
          </a:prstGeom>
          <a:noFill/>
        </p:spPr>
        <p:txBody>
          <a:bodyPr wrap="square" rtlCol="0">
            <a:spAutoFit/>
          </a:bodyPr>
          <a:lstStyle/>
          <a:p>
            <a:pPr lvl="0" algn="ctr"/>
            <a:r>
              <a:rPr lang="en-GB" sz="3600" b="1" dirty="0">
                <a:cs typeface="Times New Roman" pitchFamily="18" charset="0"/>
              </a:rPr>
              <a:t>ACCIDENT OVERVIEW</a:t>
            </a:r>
          </a:p>
          <a:p>
            <a:pPr algn="ctr"/>
            <a:endParaRPr lang="en-IN" sz="3600" dirty="0"/>
          </a:p>
        </p:txBody>
      </p:sp>
    </p:spTree>
    <p:extLst>
      <p:ext uri="{BB962C8B-B14F-4D97-AF65-F5344CB8AC3E}">
        <p14:creationId xmlns:p14="http://schemas.microsoft.com/office/powerpoint/2010/main" val="2409792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66800" y="381000"/>
            <a:ext cx="10439400" cy="5375275"/>
          </a:xfrm>
          <a:prstGeom prst="rect">
            <a:avLst/>
          </a:prstGeom>
        </p:spPr>
        <p:txBody>
          <a:bodyPr/>
          <a:lstStyle/>
          <a:p>
            <a:pPr algn="ctr">
              <a:lnSpc>
                <a:spcPct val="90000"/>
              </a:lnSpc>
              <a:spcBef>
                <a:spcPct val="20000"/>
              </a:spcBef>
              <a:defRPr/>
            </a:pPr>
            <a:r>
              <a:rPr lang="en-GB" sz="3600" b="1" dirty="0">
                <a:latin typeface="+mj-lt"/>
                <a:cs typeface="Times New Roman" pitchFamily="18" charset="0"/>
              </a:rPr>
              <a:t>PROCESS DESCRIPTION &amp; REACTOR CONFIGURATION</a:t>
            </a:r>
          </a:p>
          <a:p>
            <a:pPr algn="just">
              <a:lnSpc>
                <a:spcPct val="90000"/>
              </a:lnSpc>
              <a:spcBef>
                <a:spcPct val="20000"/>
              </a:spcBef>
              <a:defRPr/>
            </a:pPr>
            <a:r>
              <a:rPr lang="en-GB" sz="2000" dirty="0">
                <a:cs typeface="Times New Roman" pitchFamily="18" charset="0"/>
              </a:rPr>
              <a:t> </a:t>
            </a:r>
            <a:endParaRPr lang="en-GB" sz="2000" dirty="0">
              <a:latin typeface="CG Omega" pitchFamily="34" charset="0"/>
              <a:cs typeface="Times New Roman" pitchFamily="18" charset="0"/>
            </a:endParaRPr>
          </a:p>
          <a:p>
            <a:pPr algn="just">
              <a:lnSpc>
                <a:spcPct val="90000"/>
              </a:lnSpc>
              <a:spcBef>
                <a:spcPct val="20000"/>
              </a:spcBef>
              <a:defRPr/>
            </a:pPr>
            <a:r>
              <a:rPr lang="en-GB" sz="2400" dirty="0">
                <a:cs typeface="Times New Roman" pitchFamily="18" charset="0"/>
              </a:rPr>
              <a:t>The Flixborough petrochemical plant was involved in the production of cyclohexanone, a precursor for the manufacture of Nylon. </a:t>
            </a:r>
            <a:r>
              <a:rPr lang="en-GB" sz="2400" dirty="0">
                <a:cs typeface="Times New Roman" pitchFamily="18" charset="0"/>
              </a:rPr>
              <a:t>The raw material cyclohexane was oxidised to cyclohexanone by injecting air in the presence of a catalyst.</a:t>
            </a:r>
          </a:p>
          <a:p>
            <a:pPr algn="just">
              <a:lnSpc>
                <a:spcPct val="90000"/>
              </a:lnSpc>
              <a:spcBef>
                <a:spcPct val="20000"/>
              </a:spcBef>
              <a:defRPr/>
            </a:pPr>
            <a:r>
              <a:rPr lang="en-GB" sz="2400" dirty="0">
                <a:cs typeface="Times New Roman" pitchFamily="18" charset="0"/>
              </a:rPr>
              <a:t> </a:t>
            </a:r>
          </a:p>
          <a:p>
            <a:pPr algn="just">
              <a:lnSpc>
                <a:spcPct val="90000"/>
              </a:lnSpc>
              <a:spcBef>
                <a:spcPct val="20000"/>
              </a:spcBef>
              <a:defRPr/>
            </a:pPr>
            <a:r>
              <a:rPr lang="en-GB" sz="2400" dirty="0">
                <a:cs typeface="Times New Roman" pitchFamily="18" charset="0"/>
              </a:rPr>
              <a:t>The process of oxidation is slow and it was decided to use six stirred reactors in series with the product from the first overflowing into the second and so on. To do this the reactors were mounted on a platform arranged in a series of steps each 0.355 m higher than the one following. </a:t>
            </a:r>
          </a:p>
          <a:p>
            <a:pPr algn="just">
              <a:lnSpc>
                <a:spcPct val="90000"/>
              </a:lnSpc>
              <a:spcBef>
                <a:spcPct val="20000"/>
              </a:spcBef>
              <a:defRPr/>
            </a:pPr>
            <a:r>
              <a:rPr lang="en-GB" sz="2400" dirty="0">
                <a:cs typeface="Times New Roman" pitchFamily="18" charset="0"/>
              </a:rPr>
              <a:t> </a:t>
            </a:r>
          </a:p>
          <a:p>
            <a:pPr algn="just">
              <a:lnSpc>
                <a:spcPct val="90000"/>
              </a:lnSpc>
              <a:spcBef>
                <a:spcPct val="20000"/>
              </a:spcBef>
              <a:defRPr/>
            </a:pPr>
            <a:r>
              <a:rPr lang="en-GB" sz="2400" dirty="0">
                <a:cs typeface="Times New Roman" pitchFamily="18" charset="0"/>
              </a:rPr>
              <a:t>Good reaction kinetics dictated that the cyclohexane in the reactors be maintained at the elevated temperature of 155 °C. This temperature is above its boiling point at atmospheric pressure so to hold it a liquid state, the reactors had to be operated at 9 bar pressure.</a:t>
            </a:r>
          </a:p>
          <a:p>
            <a:pPr>
              <a:lnSpc>
                <a:spcPct val="90000"/>
              </a:lnSpc>
              <a:spcBef>
                <a:spcPct val="20000"/>
              </a:spcBef>
              <a:defRPr/>
            </a:pPr>
            <a:endParaRPr lang="en-GB" sz="2400" dirty="0"/>
          </a:p>
        </p:txBody>
      </p:sp>
    </p:spTree>
    <p:extLst>
      <p:ext uri="{BB962C8B-B14F-4D97-AF65-F5344CB8AC3E}">
        <p14:creationId xmlns:p14="http://schemas.microsoft.com/office/powerpoint/2010/main" val="3262864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30" descr="flix3"/>
          <p:cNvPicPr>
            <a:picLocks noChangeAspect="1" noChangeArrowheads="1"/>
          </p:cNvPicPr>
          <p:nvPr/>
        </p:nvPicPr>
        <p:blipFill>
          <a:blip r:embed="rId2"/>
          <a:srcRect/>
          <a:stretch>
            <a:fillRect/>
          </a:stretch>
        </p:blipFill>
        <p:spPr bwMode="auto">
          <a:xfrm>
            <a:off x="2318941" y="1139826"/>
            <a:ext cx="7560469" cy="4762955"/>
          </a:xfrm>
          <a:prstGeom prst="rect">
            <a:avLst/>
          </a:prstGeom>
          <a:noFill/>
        </p:spPr>
      </p:pic>
      <p:sp>
        <p:nvSpPr>
          <p:cNvPr id="3" name="Rectangle 1027"/>
          <p:cNvSpPr txBox="1">
            <a:spLocks noChangeArrowheads="1"/>
          </p:cNvSpPr>
          <p:nvPr/>
        </p:nvSpPr>
        <p:spPr>
          <a:xfrm>
            <a:off x="2551114" y="1139826"/>
            <a:ext cx="7551737" cy="5375275"/>
          </a:xfrm>
          <a:prstGeom prst="rect">
            <a:avLst/>
          </a:prstGeom>
        </p:spPr>
        <p:txBody>
          <a:bodyPr/>
          <a:lstStyle/>
          <a:p>
            <a:pPr algn="ctr">
              <a:spcBef>
                <a:spcPct val="20000"/>
              </a:spcBef>
              <a:defRPr/>
            </a:pPr>
            <a:endParaRPr lang="en-GB" sz="3600" b="1" dirty="0"/>
          </a:p>
        </p:txBody>
      </p:sp>
      <p:sp>
        <p:nvSpPr>
          <p:cNvPr id="4" name="TextBox 3"/>
          <p:cNvSpPr txBox="1"/>
          <p:nvPr/>
        </p:nvSpPr>
        <p:spPr>
          <a:xfrm>
            <a:off x="3241675" y="216495"/>
            <a:ext cx="5715000" cy="923330"/>
          </a:xfrm>
          <a:prstGeom prst="rect">
            <a:avLst/>
          </a:prstGeom>
          <a:noFill/>
        </p:spPr>
        <p:txBody>
          <a:bodyPr wrap="square" rtlCol="0">
            <a:spAutoFit/>
          </a:bodyPr>
          <a:lstStyle/>
          <a:p>
            <a:pPr lvl="0" algn="ctr"/>
            <a:r>
              <a:rPr lang="en-GB" sz="3600" b="1" dirty="0">
                <a:latin typeface="+mj-lt"/>
              </a:rPr>
              <a:t>REACTOR CONFIGURATION</a:t>
            </a:r>
          </a:p>
          <a:p>
            <a:endParaRPr lang="en-IN" dirty="0"/>
          </a:p>
        </p:txBody>
      </p:sp>
    </p:spTree>
    <p:extLst>
      <p:ext uri="{BB962C8B-B14F-4D97-AF65-F5344CB8AC3E}">
        <p14:creationId xmlns:p14="http://schemas.microsoft.com/office/powerpoint/2010/main" val="1481651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926</TotalTime>
  <Words>2731</Words>
  <Application>Microsoft Office PowerPoint</Application>
  <PresentationFormat>Widescreen</PresentationFormat>
  <Paragraphs>355</Paragraphs>
  <Slides>68</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5</vt:i4>
      </vt:variant>
      <vt:variant>
        <vt:lpstr>Slide Titles</vt:lpstr>
      </vt:variant>
      <vt:variant>
        <vt:i4>68</vt:i4>
      </vt:variant>
    </vt:vector>
  </HeadingPairs>
  <TitlesOfParts>
    <vt:vector size="82" baseType="lpstr">
      <vt:lpstr>Arial</vt:lpstr>
      <vt:lpstr>Arial Narrow</vt:lpstr>
      <vt:lpstr>Calibri</vt:lpstr>
      <vt:lpstr>Century Gothic</vt:lpstr>
      <vt:lpstr>CG Omega</vt:lpstr>
      <vt:lpstr>Symbol</vt:lpstr>
      <vt:lpstr>Times New Roman</vt:lpstr>
      <vt:lpstr>Wingdings</vt:lpstr>
      <vt:lpstr>Office Theme</vt:lpstr>
      <vt:lpstr>Equation</vt:lpstr>
      <vt:lpstr>Document</vt:lpstr>
      <vt:lpstr>Microsoft Word 97 - 2003 Document</vt:lpstr>
      <vt:lpstr>Microsoft Equation 3.0</vt:lpstr>
      <vt:lpstr>CorelDRAW</vt:lpstr>
      <vt:lpstr>SURVEY OF INDUSTRIAL ACCIDENTS THEIR CAUSES AND PREVENTIVE MEASURE.</vt:lpstr>
      <vt:lpstr>PowerPoint Presentation</vt:lpstr>
      <vt:lpstr>PowerPoint Presentation</vt:lpstr>
      <vt:lpstr>PowerPoint Presentation</vt:lpstr>
      <vt:lpstr>Some major accidents in chemical industries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FUKUSHIMA DAIICHI NUCLEAR DISASTER </vt:lpstr>
      <vt:lpstr>FUKUSHIMA DAIICHI POWER PLANT </vt:lpstr>
      <vt:lpstr>PARAMETERS OF POWER PLANT </vt:lpstr>
      <vt:lpstr>ACCIDENT CAUSE</vt:lpstr>
      <vt:lpstr>SITUATION AT THE TIME OF THE QUAKE</vt:lpstr>
      <vt:lpstr>PowerPoint Presentation</vt:lpstr>
      <vt:lpstr>OVERHEATING OF REACTORS AND SPENT FUEL POOL</vt:lpstr>
      <vt:lpstr>PowerPoint Presentation</vt:lpstr>
      <vt:lpstr>EXPLOSIONS AND FIRES</vt:lpstr>
      <vt:lpstr>MANAGING OF THE ACCIDENT</vt:lpstr>
      <vt:lpstr>DAMAGE CONTROL</vt:lpstr>
      <vt:lpstr>SPREAD OF RADIOACTIVE CONTAMINATION</vt:lpstr>
      <vt:lpstr>CONTAMINATION </vt:lpstr>
      <vt:lpstr>CAESIUM-137 </vt:lpstr>
      <vt:lpstr>COMPARISON</vt:lpstr>
      <vt:lpstr>PowerPoint Presentation</vt:lpstr>
      <vt:lpstr>BHOPAL GAS TRAGEDY</vt:lpstr>
      <vt:lpstr>OUTLINE</vt:lpstr>
      <vt:lpstr>THE TRAGEDY</vt:lpstr>
      <vt:lpstr>PowerPoint Presentation</vt:lpstr>
      <vt:lpstr>UNION CARBIDE INDIA LIMITED </vt:lpstr>
      <vt:lpstr>HOW DID IT START</vt:lpstr>
      <vt:lpstr>PowerPoint Presentation</vt:lpstr>
      <vt:lpstr>AFFECTED AREA </vt:lpstr>
      <vt:lpstr>PowerPoint Presentation</vt:lpstr>
      <vt:lpstr> WHAT FACTORS LEAD TO THE MAGNITUDE OF GAS LEAK?? </vt:lpstr>
      <vt:lpstr>OVERALL VIEW OF THE GAS LEAK  </vt:lpstr>
      <vt:lpstr>OTHER CAUSES</vt:lpstr>
      <vt:lpstr>UCIL PLANT AFTER DISASTER </vt:lpstr>
      <vt:lpstr>PowerPoint Presentation</vt:lpstr>
      <vt:lpstr>INTRODUCTION</vt:lpstr>
      <vt:lpstr>PowerPoint Presentation</vt:lpstr>
      <vt:lpstr>PowerPoint Presentation</vt:lpstr>
      <vt:lpstr>CHEMISTRY BEHIND THE EXPLOSION</vt:lpstr>
      <vt:lpstr>SOME MORE CHEMISTRY!!</vt:lpstr>
      <vt:lpstr>THE CATCH!!</vt:lpstr>
      <vt:lpstr>FACTORS THAT AFFECT THE RATES OF CHEMICAL REACTION:</vt:lpstr>
      <vt:lpstr>PowerPoint Presentation</vt:lpstr>
      <vt:lpstr>THE DISASTER</vt:lpstr>
      <vt:lpstr>PREVENTION OF DUST EXPLOSIONS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Accidents</dc:title>
  <dc:creator>BCS</dc:creator>
  <cp:lastModifiedBy>aviral kotangle</cp:lastModifiedBy>
  <cp:revision>64</cp:revision>
  <dcterms:created xsi:type="dcterms:W3CDTF">2016-03-24T10:36:03Z</dcterms:created>
  <dcterms:modified xsi:type="dcterms:W3CDTF">2016-03-31T19:54:41Z</dcterms:modified>
</cp:coreProperties>
</file>